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306" r:id="rId4"/>
    <p:sldId id="307" r:id="rId5"/>
    <p:sldId id="308" r:id="rId6"/>
    <p:sldId id="309" r:id="rId7"/>
    <p:sldId id="310" r:id="rId8"/>
    <p:sldId id="260" r:id="rId9"/>
    <p:sldId id="261" r:id="rId10"/>
    <p:sldId id="262" r:id="rId11"/>
    <p:sldId id="311" r:id="rId12"/>
    <p:sldId id="298" r:id="rId13"/>
    <p:sldId id="268" r:id="rId14"/>
    <p:sldId id="264" r:id="rId15"/>
    <p:sldId id="312" r:id="rId16"/>
    <p:sldId id="265" r:id="rId17"/>
    <p:sldId id="299" r:id="rId18"/>
    <p:sldId id="267" r:id="rId19"/>
    <p:sldId id="266" r:id="rId20"/>
    <p:sldId id="270" r:id="rId21"/>
    <p:sldId id="269" r:id="rId22"/>
    <p:sldId id="271" r:id="rId23"/>
    <p:sldId id="297" r:id="rId24"/>
    <p:sldId id="301" r:id="rId25"/>
    <p:sldId id="314" r:id="rId26"/>
    <p:sldId id="274" r:id="rId27"/>
    <p:sldId id="275" r:id="rId28"/>
    <p:sldId id="277" r:id="rId29"/>
    <p:sldId id="278" r:id="rId30"/>
    <p:sldId id="279" r:id="rId31"/>
    <p:sldId id="280" r:id="rId32"/>
    <p:sldId id="281" r:id="rId33"/>
    <p:sldId id="282" r:id="rId34"/>
    <p:sldId id="283" r:id="rId35"/>
    <p:sldId id="285" r:id="rId36"/>
    <p:sldId id="284" r:id="rId37"/>
    <p:sldId id="286" r:id="rId38"/>
    <p:sldId id="287" r:id="rId39"/>
    <p:sldId id="288" r:id="rId40"/>
    <p:sldId id="289" r:id="rId41"/>
    <p:sldId id="290" r:id="rId42"/>
    <p:sldId id="293" r:id="rId43"/>
    <p:sldId id="294" r:id="rId44"/>
    <p:sldId id="295" r:id="rId45"/>
    <p:sldId id="296" r:id="rId46"/>
    <p:sldId id="313" r:id="rId47"/>
    <p:sldId id="300" r:id="rId48"/>
    <p:sldId id="315" r:id="rId49"/>
    <p:sldId id="316" r:id="rId50"/>
    <p:sldId id="317" r:id="rId51"/>
    <p:sldId id="318" r:id="rId52"/>
    <p:sldId id="323" r:id="rId53"/>
    <p:sldId id="324" r:id="rId54"/>
    <p:sldId id="325" r:id="rId55"/>
    <p:sldId id="326" r:id="rId56"/>
    <p:sldId id="321" r:id="rId57"/>
    <p:sldId id="319" r:id="rId58"/>
    <p:sldId id="320" r:id="rId59"/>
    <p:sldId id="302" r:id="rId60"/>
    <p:sldId id="303" r:id="rId61"/>
    <p:sldId id="30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8F1"/>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4660"/>
  </p:normalViewPr>
  <p:slideViewPr>
    <p:cSldViewPr snapToGrid="0">
      <p:cViewPr varScale="1">
        <p:scale>
          <a:sx n="59" d="100"/>
          <a:sy n="59"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B89B-8A2F-91FC-EA84-FFB632A40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44753E-6772-9FA2-F030-BE7AA2365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31E535-D89F-1414-3356-52DD81FF404B}"/>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D8EC9C0D-BAB8-963E-D247-06ED4352D7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25DE1E-254B-5BC1-AB19-B2A9909E3A0E}"/>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2722708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1A30-0F4B-7B45-3230-6776E45829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2E445A-459B-29BD-FD96-74013A5D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039628-9F5D-B64E-045F-E0B72F15DC67}"/>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FBCED27E-D243-59EE-FDB5-31EC365529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9A1C99-9C17-C1D9-0A65-0674567C7037}"/>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152473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90F7F-6428-ACEE-C808-3BC121A3B2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3CB86F-8CF1-0740-0C43-402922391F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A3836C-B4FD-59A3-39EC-E8EE1D34767C}"/>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3362BC27-EF8E-3FF8-C053-70A947CACD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1DFBDA-FCEE-012C-76D5-47545153F0FD}"/>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43128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4A1A-45CD-0869-A983-5373DDC3C5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93F50C-E8B7-19CE-DE94-EFC4F7A489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23A5FA-1AF3-B5D1-79D3-FA8D49B8898B}"/>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B1C27F05-72BA-A3D0-6CE7-7BCEBFBC8C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67818-A248-CE32-46EB-3B734B15BFEB}"/>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334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30B5-E2C5-1959-01C6-2AB0FA27B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09162C-5158-1DFB-A6A3-681A40ED0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3C3FF4-CBCC-AB37-8A67-A76672F2CFD9}"/>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3434509B-0CB8-B62F-E97F-3DB0CA1CF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F1A722-F89B-580D-E27C-847F2A8BED6E}"/>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377680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E763-684B-D834-3077-A619EC338C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71AC5-6183-9320-F4FE-169160E700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90A232-08B4-9208-E1A9-B44563AD5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0EF4CE-FA9F-9D49-E201-93E56981A1B4}"/>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6" name="Footer Placeholder 5">
            <a:extLst>
              <a:ext uri="{FF2B5EF4-FFF2-40B4-BE49-F238E27FC236}">
                <a16:creationId xmlns:a16="http://schemas.microsoft.com/office/drawing/2014/main" id="{5271372F-7F35-4554-C3F2-8771D6B4FE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10DC77-873C-0648-6611-E271BAA670BB}"/>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35228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0871-93FE-CAAE-24A7-87F26E1E00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784450-9391-7F34-BFCE-F2175B01C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85904D-3767-5101-5059-11EAD02F6E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5A587C-14C9-2AD1-0D8C-6F141C032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E81EA0-DAE2-C910-EC6E-234DB63B69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293191-7164-B294-68DF-EBA89F31F4FE}"/>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8" name="Footer Placeholder 7">
            <a:extLst>
              <a:ext uri="{FF2B5EF4-FFF2-40B4-BE49-F238E27FC236}">
                <a16:creationId xmlns:a16="http://schemas.microsoft.com/office/drawing/2014/main" id="{873D16A4-A08D-1952-4096-72451DAA3E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CBD97C-B6E8-E363-FB3D-E2C4CB423370}"/>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57476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C6DDC-8FD5-85EE-FC0D-4E888CB51B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F111A5-B648-62A6-B5BA-95F3C33800CA}"/>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4" name="Footer Placeholder 3">
            <a:extLst>
              <a:ext uri="{FF2B5EF4-FFF2-40B4-BE49-F238E27FC236}">
                <a16:creationId xmlns:a16="http://schemas.microsoft.com/office/drawing/2014/main" id="{DA89BEFB-35C3-2348-F58E-387E363519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3922C2-9921-6116-993B-BA9A5424C157}"/>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3907188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4CBB3-3380-DC28-5811-3B811AC61EA7}"/>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3" name="Footer Placeholder 2">
            <a:extLst>
              <a:ext uri="{FF2B5EF4-FFF2-40B4-BE49-F238E27FC236}">
                <a16:creationId xmlns:a16="http://schemas.microsoft.com/office/drawing/2014/main" id="{876DA9DC-8124-3317-A45E-640214739A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34DF9F-4CBA-4A7C-DB8B-10170774A34D}"/>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1917072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CD65-CAE4-C3A9-93D7-FA9B8CA89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F48C1F-2B29-DA6A-D569-CC18FA53C6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14A9E3-4ACF-E9FC-7E6E-BC60BCD3C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498BD-14ED-81E5-B0A4-0AEDDA57C75D}"/>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6" name="Footer Placeholder 5">
            <a:extLst>
              <a:ext uri="{FF2B5EF4-FFF2-40B4-BE49-F238E27FC236}">
                <a16:creationId xmlns:a16="http://schemas.microsoft.com/office/drawing/2014/main" id="{A7A9939B-83A5-1E27-6C06-6CE0790445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C74F97-FC97-694B-D3E2-30121BC4CBE3}"/>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2325335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A2E4-E174-BB8B-7953-9FAC291438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7E00E5-DBCD-AC0B-ABC2-E41D39434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8B9D54-47D4-BF4F-207A-FABE2429A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6320A-A08A-2FF0-6D4D-AF3FA10095ED}"/>
              </a:ext>
            </a:extLst>
          </p:cNvPr>
          <p:cNvSpPr>
            <a:spLocks noGrp="1"/>
          </p:cNvSpPr>
          <p:nvPr>
            <p:ph type="dt" sz="half" idx="10"/>
          </p:nvPr>
        </p:nvSpPr>
        <p:spPr/>
        <p:txBody>
          <a:bodyPr/>
          <a:lstStyle/>
          <a:p>
            <a:fld id="{C7B0629A-0C6E-4058-B21D-B2F9F7161273}" type="datetimeFigureOut">
              <a:rPr lang="en-IN" smtClean="0"/>
              <a:t>30-10-2025</a:t>
            </a:fld>
            <a:endParaRPr lang="en-IN"/>
          </a:p>
        </p:txBody>
      </p:sp>
      <p:sp>
        <p:nvSpPr>
          <p:cNvPr id="6" name="Footer Placeholder 5">
            <a:extLst>
              <a:ext uri="{FF2B5EF4-FFF2-40B4-BE49-F238E27FC236}">
                <a16:creationId xmlns:a16="http://schemas.microsoft.com/office/drawing/2014/main" id="{005E33F2-6729-D5B7-D48A-84F37493A8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045BD1-7D26-14EC-C83F-DF0181D664AA}"/>
              </a:ext>
            </a:extLst>
          </p:cNvPr>
          <p:cNvSpPr>
            <a:spLocks noGrp="1"/>
          </p:cNvSpPr>
          <p:nvPr>
            <p:ph type="sldNum" sz="quarter" idx="12"/>
          </p:nvPr>
        </p:nvSpPr>
        <p:spPr/>
        <p:txBody>
          <a:bodyPr/>
          <a:lstStyle/>
          <a:p>
            <a:fld id="{A74944E4-A224-42A9-9982-BF5B8C53AA69}" type="slidenum">
              <a:rPr lang="en-IN" smtClean="0"/>
              <a:t>‹#›</a:t>
            </a:fld>
            <a:endParaRPr lang="en-IN"/>
          </a:p>
        </p:txBody>
      </p:sp>
    </p:spTree>
    <p:extLst>
      <p:ext uri="{BB962C8B-B14F-4D97-AF65-F5344CB8AC3E}">
        <p14:creationId xmlns:p14="http://schemas.microsoft.com/office/powerpoint/2010/main" val="84467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51482-EECE-943F-3B6A-6587696052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712801-9CA7-FF55-2434-E6F5F0C5C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753D0F-CD9A-0185-4AC7-B8FFC7E7F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B0629A-0C6E-4058-B21D-B2F9F7161273}" type="datetimeFigureOut">
              <a:rPr lang="en-IN" smtClean="0"/>
              <a:t>30-10-2025</a:t>
            </a:fld>
            <a:endParaRPr lang="en-IN"/>
          </a:p>
        </p:txBody>
      </p:sp>
      <p:sp>
        <p:nvSpPr>
          <p:cNvPr id="5" name="Footer Placeholder 4">
            <a:extLst>
              <a:ext uri="{FF2B5EF4-FFF2-40B4-BE49-F238E27FC236}">
                <a16:creationId xmlns:a16="http://schemas.microsoft.com/office/drawing/2014/main" id="{5A85EEEA-7D67-30E3-ECB0-AF7F4313F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6C633A-D7AC-0261-E177-93C93AD7A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944E4-A224-42A9-9982-BF5B8C53AA69}" type="slidenum">
              <a:rPr lang="en-IN" smtClean="0"/>
              <a:t>‹#›</a:t>
            </a:fld>
            <a:endParaRPr lang="en-IN"/>
          </a:p>
        </p:txBody>
      </p:sp>
    </p:spTree>
    <p:extLst>
      <p:ext uri="{BB962C8B-B14F-4D97-AF65-F5344CB8AC3E}">
        <p14:creationId xmlns:p14="http://schemas.microsoft.com/office/powerpoint/2010/main" val="3238219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4D24-8C52-4BFF-606B-4E43212E38D0}"/>
              </a:ext>
            </a:extLst>
          </p:cNvPr>
          <p:cNvSpPr>
            <a:spLocks noGrp="1"/>
          </p:cNvSpPr>
          <p:nvPr>
            <p:ph type="ctrTitle"/>
          </p:nvPr>
        </p:nvSpPr>
        <p:spPr>
          <a:xfrm>
            <a:off x="1317171" y="653143"/>
            <a:ext cx="6324600" cy="1110343"/>
          </a:xfrm>
        </p:spPr>
        <p:txBody>
          <a:bodyPr/>
          <a:lstStyle/>
          <a:p>
            <a:r>
              <a:rPr lang="en-US" dirty="0">
                <a:solidFill>
                  <a:srgbClr val="FF0000"/>
                </a:solidFill>
                <a:latin typeface="Agency FB" panose="020B0503020202020204" pitchFamily="34" charset="0"/>
              </a:rPr>
              <a:t>Target Sales Analysis </a:t>
            </a:r>
            <a:endParaRPr lang="en-IN" dirty="0">
              <a:solidFill>
                <a:srgbClr val="FF0000"/>
              </a:solidFill>
              <a:latin typeface="Agency FB" panose="020B0503020202020204" pitchFamily="34" charset="0"/>
            </a:endParaRPr>
          </a:p>
        </p:txBody>
      </p:sp>
      <p:sp>
        <p:nvSpPr>
          <p:cNvPr id="3" name="Subtitle 2">
            <a:extLst>
              <a:ext uri="{FF2B5EF4-FFF2-40B4-BE49-F238E27FC236}">
                <a16:creationId xmlns:a16="http://schemas.microsoft.com/office/drawing/2014/main" id="{C5B55EB1-31D7-4544-F122-9B9588A3DC53}"/>
              </a:ext>
            </a:extLst>
          </p:cNvPr>
          <p:cNvSpPr>
            <a:spLocks noGrp="1"/>
          </p:cNvSpPr>
          <p:nvPr>
            <p:ph type="subTitle" idx="1"/>
          </p:nvPr>
        </p:nvSpPr>
        <p:spPr>
          <a:xfrm>
            <a:off x="5116285" y="2296886"/>
            <a:ext cx="6585858" cy="1839686"/>
          </a:xfrm>
        </p:spPr>
        <p:txBody>
          <a:bodyPr>
            <a:noAutofit/>
          </a:bodyPr>
          <a:lstStyle/>
          <a:p>
            <a:r>
              <a:rPr lang="en-US" sz="3600" b="1" dirty="0">
                <a:solidFill>
                  <a:schemeClr val="accent4"/>
                </a:solidFill>
                <a:latin typeface="Consolas" panose="020B0609020204030204" pitchFamily="49" charset="0"/>
              </a:rPr>
              <a:t>SQL + Power BI End to End Project</a:t>
            </a:r>
          </a:p>
          <a:p>
            <a:r>
              <a:rPr lang="en-US" sz="3600" b="1" dirty="0">
                <a:solidFill>
                  <a:schemeClr val="accent4"/>
                </a:solidFill>
                <a:latin typeface="Consolas" panose="020B0609020204030204" pitchFamily="49" charset="0"/>
              </a:rPr>
              <a:t>By Sahil Kumar.</a:t>
            </a:r>
            <a:endParaRPr lang="en-IN" sz="3600" b="1" dirty="0">
              <a:solidFill>
                <a:schemeClr val="accent4"/>
              </a:solidFill>
              <a:latin typeface="Consolas" panose="020B0609020204030204" pitchFamily="49" charset="0"/>
            </a:endParaRPr>
          </a:p>
        </p:txBody>
      </p:sp>
      <p:pic>
        <p:nvPicPr>
          <p:cNvPr id="5" name="Picture 4">
            <a:extLst>
              <a:ext uri="{FF2B5EF4-FFF2-40B4-BE49-F238E27FC236}">
                <a16:creationId xmlns:a16="http://schemas.microsoft.com/office/drawing/2014/main" id="{901C134D-627C-4526-9059-012EA815C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57" y="653143"/>
            <a:ext cx="1654629" cy="1643743"/>
          </a:xfrm>
          <a:prstGeom prst="rect">
            <a:avLst/>
          </a:prstGeom>
        </p:spPr>
      </p:pic>
    </p:spTree>
    <p:extLst>
      <p:ext uri="{BB962C8B-B14F-4D97-AF65-F5344CB8AC3E}">
        <p14:creationId xmlns:p14="http://schemas.microsoft.com/office/powerpoint/2010/main" val="180442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8B04-BA2E-91C8-2013-CA12661DD980}"/>
              </a:ext>
            </a:extLst>
          </p:cNvPr>
          <p:cNvSpPr>
            <a:spLocks noGrp="1"/>
          </p:cNvSpPr>
          <p:nvPr>
            <p:ph type="title"/>
          </p:nvPr>
        </p:nvSpPr>
        <p:spPr>
          <a:xfrm>
            <a:off x="293914" y="108858"/>
            <a:ext cx="11061474" cy="702808"/>
          </a:xfrm>
        </p:spPr>
        <p:txBody>
          <a:bodyPr/>
          <a:lstStyle/>
          <a:p>
            <a:r>
              <a:rPr lang="en-US" b="1" dirty="0">
                <a:solidFill>
                  <a:srgbClr val="FFC000"/>
                </a:solidFill>
                <a:latin typeface="Agency FB" panose="020B0503020202020204" pitchFamily="34" charset="0"/>
              </a:rPr>
              <a:t>1. Customer Analytics</a:t>
            </a:r>
            <a:endParaRPr lang="en-IN"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63EC6876-6B8A-AD7D-7B1D-D80C36FF8655}"/>
              </a:ext>
            </a:extLst>
          </p:cNvPr>
          <p:cNvSpPr>
            <a:spLocks noGrp="1"/>
          </p:cNvSpPr>
          <p:nvPr>
            <p:ph type="body" idx="1"/>
          </p:nvPr>
        </p:nvSpPr>
        <p:spPr>
          <a:xfrm>
            <a:off x="326572" y="1001485"/>
            <a:ext cx="5157787" cy="830377"/>
          </a:xfrm>
        </p:spPr>
        <p:txBody>
          <a:bodyPr>
            <a:normAutofit fontScale="70000" lnSpcReduction="20000"/>
          </a:bodyPr>
          <a:lstStyle/>
          <a:p>
            <a:r>
              <a:rPr lang="en-US" dirty="0">
                <a:latin typeface="Tw Cen MT" panose="020B0602020104020603" pitchFamily="34" charset="0"/>
              </a:rPr>
              <a:t>3. Objective :</a:t>
            </a:r>
            <a:r>
              <a:rPr lang="en-US" dirty="0">
                <a:solidFill>
                  <a:schemeClr val="accent3"/>
                </a:solidFill>
                <a:latin typeface="Tw Cen MT" panose="020B0602020104020603" pitchFamily="34" charset="0"/>
              </a:rPr>
              <a:t>To understand the geographic distribution of customers.</a:t>
            </a:r>
          </a:p>
          <a:p>
            <a:r>
              <a:rPr lang="en-US" dirty="0">
                <a:latin typeface="Tw Cen MT" panose="020B0602020104020603" pitchFamily="34" charset="0"/>
              </a:rPr>
              <a:t>Insight </a:t>
            </a:r>
            <a:r>
              <a:rPr lang="en-US" dirty="0">
                <a:solidFill>
                  <a:schemeClr val="accent3"/>
                </a:solidFill>
                <a:latin typeface="Tw Cen MT" panose="020B0602020104020603" pitchFamily="34" charset="0"/>
              </a:rPr>
              <a:t>: </a:t>
            </a:r>
            <a:r>
              <a:rPr lang="en-US" dirty="0">
                <a:solidFill>
                  <a:srgbClr val="FFFF00"/>
                </a:solidFill>
                <a:latin typeface="Tw Cen MT" panose="020B0602020104020603" pitchFamily="34" charset="0"/>
              </a:rPr>
              <a:t>SP state </a:t>
            </a:r>
            <a:r>
              <a:rPr lang="en-US" dirty="0">
                <a:solidFill>
                  <a:schemeClr val="accent3"/>
                </a:solidFill>
                <a:latin typeface="Tw Cen MT" panose="020B0602020104020603" pitchFamily="34" charset="0"/>
              </a:rPr>
              <a:t>has the highest number of customers.</a:t>
            </a:r>
            <a:endParaRPr lang="en-IN"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2EC49E78-5966-233B-1407-DCE057494096}"/>
              </a:ext>
            </a:extLst>
          </p:cNvPr>
          <p:cNvPicPr>
            <a:picLocks noGrp="1" noChangeAspect="1"/>
          </p:cNvPicPr>
          <p:nvPr>
            <p:ph sz="half" idx="2"/>
          </p:nvPr>
        </p:nvPicPr>
        <p:blipFill>
          <a:blip r:embed="rId2"/>
          <a:stretch>
            <a:fillRect/>
          </a:stretch>
        </p:blipFill>
        <p:spPr>
          <a:xfrm>
            <a:off x="283128" y="2149251"/>
            <a:ext cx="5541523" cy="4403950"/>
          </a:xfrm>
          <a:prstGeom prst="rect">
            <a:avLst/>
          </a:prstGeom>
        </p:spPr>
      </p:pic>
      <p:sp>
        <p:nvSpPr>
          <p:cNvPr id="5" name="Text Placeholder 4">
            <a:extLst>
              <a:ext uri="{FF2B5EF4-FFF2-40B4-BE49-F238E27FC236}">
                <a16:creationId xmlns:a16="http://schemas.microsoft.com/office/drawing/2014/main" id="{2C1458DA-401F-CA1F-7939-4EE593B0A360}"/>
              </a:ext>
            </a:extLst>
          </p:cNvPr>
          <p:cNvSpPr>
            <a:spLocks noGrp="1"/>
          </p:cNvSpPr>
          <p:nvPr>
            <p:ph type="body" sz="quarter" idx="3"/>
          </p:nvPr>
        </p:nvSpPr>
        <p:spPr>
          <a:xfrm>
            <a:off x="6172200" y="1001486"/>
            <a:ext cx="5811891" cy="830377"/>
          </a:xfrm>
        </p:spPr>
        <p:txBody>
          <a:bodyPr>
            <a:normAutofit fontScale="70000" lnSpcReduction="20000"/>
          </a:bodyPr>
          <a:lstStyle/>
          <a:p>
            <a:r>
              <a:rPr lang="en-US" dirty="0"/>
              <a:t>4 Objective : </a:t>
            </a:r>
            <a:r>
              <a:rPr lang="en-US" dirty="0">
                <a:solidFill>
                  <a:schemeClr val="accent3"/>
                </a:solidFill>
              </a:rPr>
              <a:t>To Supports logistics and delivery optimization by focusing on high-customer-density areas.</a:t>
            </a:r>
          </a:p>
          <a:p>
            <a:r>
              <a:rPr lang="en-US" dirty="0"/>
              <a:t>Insight: </a:t>
            </a:r>
            <a:r>
              <a:rPr lang="en-US" dirty="0">
                <a:solidFill>
                  <a:srgbClr val="FFFF00"/>
                </a:solidFill>
              </a:rPr>
              <a:t>Sao Paulo city </a:t>
            </a:r>
            <a:r>
              <a:rPr lang="en-US" dirty="0">
                <a:solidFill>
                  <a:schemeClr val="accent3"/>
                </a:solidFill>
              </a:rPr>
              <a:t>has the highest number of customers.</a:t>
            </a:r>
            <a:endParaRPr lang="en-IN" dirty="0">
              <a:solidFill>
                <a:schemeClr val="accent3"/>
              </a:solidFill>
            </a:endParaRPr>
          </a:p>
        </p:txBody>
      </p:sp>
      <p:pic>
        <p:nvPicPr>
          <p:cNvPr id="14" name="Content Placeholder 13">
            <a:extLst>
              <a:ext uri="{FF2B5EF4-FFF2-40B4-BE49-F238E27FC236}">
                <a16:creationId xmlns:a16="http://schemas.microsoft.com/office/drawing/2014/main" id="{E96D84CE-2FD9-B50D-A014-38853AD04266}"/>
              </a:ext>
            </a:extLst>
          </p:cNvPr>
          <p:cNvPicPr>
            <a:picLocks noGrp="1" noChangeAspect="1"/>
          </p:cNvPicPr>
          <p:nvPr>
            <p:ph sz="quarter" idx="4"/>
          </p:nvPr>
        </p:nvPicPr>
        <p:blipFill>
          <a:blip r:embed="rId3"/>
          <a:stretch>
            <a:fillRect/>
          </a:stretch>
        </p:blipFill>
        <p:spPr>
          <a:xfrm>
            <a:off x="6172200" y="2149251"/>
            <a:ext cx="5541522" cy="4403950"/>
          </a:xfrm>
          <a:prstGeom prst="rect">
            <a:avLst/>
          </a:prstGeom>
        </p:spPr>
      </p:pic>
    </p:spTree>
    <p:extLst>
      <p:ext uri="{BB962C8B-B14F-4D97-AF65-F5344CB8AC3E}">
        <p14:creationId xmlns:p14="http://schemas.microsoft.com/office/powerpoint/2010/main" val="386877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6678-F8BC-9BE8-C8F7-479E2D830FDD}"/>
              </a:ext>
            </a:extLst>
          </p:cNvPr>
          <p:cNvSpPr>
            <a:spLocks noGrp="1"/>
          </p:cNvSpPr>
          <p:nvPr>
            <p:ph type="title"/>
          </p:nvPr>
        </p:nvSpPr>
        <p:spPr>
          <a:xfrm>
            <a:off x="228600" y="87086"/>
            <a:ext cx="5422221" cy="947058"/>
          </a:xfrm>
        </p:spPr>
        <p:txBody>
          <a:bodyPr/>
          <a:lstStyle/>
          <a:p>
            <a:r>
              <a:rPr lang="en-US" b="1" dirty="0">
                <a:solidFill>
                  <a:srgbClr val="FFC000"/>
                </a:solidFill>
                <a:latin typeface="Agency FB" panose="020B0503020202020204" pitchFamily="34" charset="0"/>
              </a:rPr>
              <a:t>1. Customer Analytics</a:t>
            </a:r>
            <a:endParaRPr lang="en-IN" dirty="0"/>
          </a:p>
        </p:txBody>
      </p:sp>
      <p:sp>
        <p:nvSpPr>
          <p:cNvPr id="3" name="Text Placeholder 2">
            <a:extLst>
              <a:ext uri="{FF2B5EF4-FFF2-40B4-BE49-F238E27FC236}">
                <a16:creationId xmlns:a16="http://schemas.microsoft.com/office/drawing/2014/main" id="{2D467FC4-D786-C2D1-CA46-F3266CA53BA0}"/>
              </a:ext>
            </a:extLst>
          </p:cNvPr>
          <p:cNvSpPr>
            <a:spLocks noGrp="1"/>
          </p:cNvSpPr>
          <p:nvPr>
            <p:ph type="body" idx="1"/>
          </p:nvPr>
        </p:nvSpPr>
        <p:spPr>
          <a:xfrm>
            <a:off x="174626" y="1269207"/>
            <a:ext cx="5422221" cy="760978"/>
          </a:xfrm>
        </p:spPr>
        <p:txBody>
          <a:bodyPr>
            <a:normAutofit fontScale="92500" lnSpcReduction="20000"/>
          </a:bodyPr>
          <a:lstStyle/>
          <a:p>
            <a:r>
              <a:rPr lang="en-US" sz="2600" dirty="0">
                <a:latin typeface="Tw Cen MT" panose="020B0602020104020603" pitchFamily="34" charset="0"/>
              </a:rPr>
              <a:t>5.Objective </a:t>
            </a:r>
            <a:r>
              <a:rPr lang="en-US" dirty="0">
                <a:latin typeface="Tw Cen MT" panose="020B0602020104020603" pitchFamily="34" charset="0"/>
              </a:rPr>
              <a:t>: </a:t>
            </a:r>
            <a:r>
              <a:rPr lang="en-US" dirty="0">
                <a:solidFill>
                  <a:schemeClr val="accent3"/>
                </a:solidFill>
                <a:latin typeface="Tw Cen MT" panose="020B0602020104020603" pitchFamily="34" charset="0"/>
              </a:rPr>
              <a:t>To determine the most active customers.</a:t>
            </a:r>
            <a:endParaRPr lang="en-IN"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5DAD9528-CAE9-6068-899F-2D94D4ED4D97}"/>
              </a:ext>
            </a:extLst>
          </p:cNvPr>
          <p:cNvPicPr>
            <a:picLocks noGrp="1" noChangeAspect="1"/>
          </p:cNvPicPr>
          <p:nvPr>
            <p:ph sz="half" idx="2"/>
          </p:nvPr>
        </p:nvPicPr>
        <p:blipFill>
          <a:blip r:embed="rId2"/>
          <a:stretch>
            <a:fillRect/>
          </a:stretch>
        </p:blipFill>
        <p:spPr>
          <a:xfrm>
            <a:off x="230344" y="2362200"/>
            <a:ext cx="5767232" cy="4049486"/>
          </a:xfrm>
          <a:prstGeom prst="rect">
            <a:avLst/>
          </a:prstGeom>
        </p:spPr>
      </p:pic>
      <p:sp>
        <p:nvSpPr>
          <p:cNvPr id="5" name="Text Placeholder 4">
            <a:extLst>
              <a:ext uri="{FF2B5EF4-FFF2-40B4-BE49-F238E27FC236}">
                <a16:creationId xmlns:a16="http://schemas.microsoft.com/office/drawing/2014/main" id="{6E0BB705-A58E-F32B-960A-5787A07433DB}"/>
              </a:ext>
            </a:extLst>
          </p:cNvPr>
          <p:cNvSpPr>
            <a:spLocks noGrp="1"/>
          </p:cNvSpPr>
          <p:nvPr>
            <p:ph type="body" sz="quarter" idx="3"/>
          </p:nvPr>
        </p:nvSpPr>
        <p:spPr>
          <a:xfrm>
            <a:off x="6172201" y="1144021"/>
            <a:ext cx="5183188" cy="886164"/>
          </a:xfrm>
        </p:spPr>
        <p:txBody>
          <a:bodyPr>
            <a:normAutofit fontScale="92500" lnSpcReduction="20000"/>
          </a:bodyPr>
          <a:lstStyle/>
          <a:p>
            <a:r>
              <a:rPr lang="en-US" sz="2600" dirty="0">
                <a:latin typeface="Tw Cen MT" panose="020B0602020104020603" pitchFamily="34" charset="0"/>
              </a:rPr>
              <a:t>Insight</a:t>
            </a:r>
            <a:r>
              <a:rPr lang="en-US" sz="2600" dirty="0">
                <a:solidFill>
                  <a:schemeClr val="accent3"/>
                </a:solidFill>
                <a:latin typeface="Tw Cen MT" panose="020B0602020104020603" pitchFamily="34" charset="0"/>
              </a:rPr>
              <a:t> </a:t>
            </a:r>
            <a:r>
              <a:rPr lang="en-US" dirty="0">
                <a:solidFill>
                  <a:schemeClr val="accent3"/>
                </a:solidFill>
                <a:latin typeface="Tw Cen MT" panose="020B0602020104020603" pitchFamily="34" charset="0"/>
              </a:rPr>
              <a:t>: Designing Loyalty programs or rewards campaigns to retain high value customers</a:t>
            </a:r>
            <a:endParaRPr lang="en-IN"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548D473A-8C33-328C-9739-6DC608636BF2}"/>
              </a:ext>
            </a:extLst>
          </p:cNvPr>
          <p:cNvPicPr>
            <a:picLocks noGrp="1" noChangeAspect="1"/>
          </p:cNvPicPr>
          <p:nvPr>
            <p:ph sz="quarter" idx="4"/>
          </p:nvPr>
        </p:nvPicPr>
        <p:blipFill>
          <a:blip r:embed="rId3"/>
          <a:stretch>
            <a:fillRect/>
          </a:stretch>
        </p:blipFill>
        <p:spPr>
          <a:xfrm>
            <a:off x="6357257" y="2362200"/>
            <a:ext cx="5268686" cy="3973285"/>
          </a:xfrm>
          <a:prstGeom prst="rect">
            <a:avLst/>
          </a:prstGeom>
        </p:spPr>
      </p:pic>
    </p:spTree>
    <p:extLst>
      <p:ext uri="{BB962C8B-B14F-4D97-AF65-F5344CB8AC3E}">
        <p14:creationId xmlns:p14="http://schemas.microsoft.com/office/powerpoint/2010/main" val="62448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D3B1-AD37-87E3-D1AE-423EF7F6663B}"/>
              </a:ext>
            </a:extLst>
          </p:cNvPr>
          <p:cNvSpPr>
            <a:spLocks noGrp="1"/>
          </p:cNvSpPr>
          <p:nvPr>
            <p:ph type="title"/>
          </p:nvPr>
        </p:nvSpPr>
        <p:spPr>
          <a:xfrm>
            <a:off x="152399" y="64220"/>
            <a:ext cx="11908971" cy="823911"/>
          </a:xfrm>
        </p:spPr>
        <p:txBody>
          <a:bodyPr>
            <a:normAutofit/>
          </a:bodyPr>
          <a:lstStyle/>
          <a:p>
            <a:r>
              <a:rPr lang="en-US" b="1" dirty="0">
                <a:solidFill>
                  <a:srgbClr val="FFC000"/>
                </a:solidFill>
                <a:latin typeface="Agency FB" panose="020B0503020202020204" pitchFamily="34" charset="0"/>
              </a:rPr>
              <a:t>1. Customer Analytics</a:t>
            </a:r>
            <a:endParaRPr lang="en-IN" dirty="0"/>
          </a:p>
        </p:txBody>
      </p:sp>
      <p:sp>
        <p:nvSpPr>
          <p:cNvPr id="3" name="Text Placeholder 2">
            <a:extLst>
              <a:ext uri="{FF2B5EF4-FFF2-40B4-BE49-F238E27FC236}">
                <a16:creationId xmlns:a16="http://schemas.microsoft.com/office/drawing/2014/main" id="{351E4F07-D7D4-00BC-FA5B-6DC0EE312A86}"/>
              </a:ext>
            </a:extLst>
          </p:cNvPr>
          <p:cNvSpPr>
            <a:spLocks noGrp="1"/>
          </p:cNvSpPr>
          <p:nvPr>
            <p:ph type="body" idx="1"/>
          </p:nvPr>
        </p:nvSpPr>
        <p:spPr>
          <a:xfrm>
            <a:off x="152399" y="1175657"/>
            <a:ext cx="6651171" cy="1175656"/>
          </a:xfrm>
        </p:spPr>
        <p:txBody>
          <a:bodyPr>
            <a:normAutofit/>
          </a:bodyPr>
          <a:lstStyle/>
          <a:p>
            <a:r>
              <a:rPr lang="en-US" dirty="0">
                <a:latin typeface="Tw Cen MT" panose="020B0602020104020603" pitchFamily="34" charset="0"/>
              </a:rPr>
              <a:t>6.Objective : </a:t>
            </a:r>
            <a:r>
              <a:rPr lang="en-US" dirty="0">
                <a:solidFill>
                  <a:schemeClr val="accent3"/>
                </a:solidFill>
                <a:latin typeface="Tw Cen MT" panose="020B0602020104020603" pitchFamily="34" charset="0"/>
              </a:rPr>
              <a:t>To analyze the distribution of customers and sellers across cities and identify key market hubs.</a:t>
            </a:r>
          </a:p>
        </p:txBody>
      </p:sp>
      <p:pic>
        <p:nvPicPr>
          <p:cNvPr id="8" name="Content Placeholder 7">
            <a:extLst>
              <a:ext uri="{FF2B5EF4-FFF2-40B4-BE49-F238E27FC236}">
                <a16:creationId xmlns:a16="http://schemas.microsoft.com/office/drawing/2014/main" id="{A9FFACA3-435E-E7B3-5809-254F5E0EC7B2}"/>
              </a:ext>
            </a:extLst>
          </p:cNvPr>
          <p:cNvPicPr>
            <a:picLocks noGrp="1" noChangeAspect="1"/>
          </p:cNvPicPr>
          <p:nvPr>
            <p:ph sz="half" idx="2"/>
          </p:nvPr>
        </p:nvPicPr>
        <p:blipFill>
          <a:blip r:embed="rId2"/>
          <a:stretch>
            <a:fillRect/>
          </a:stretch>
        </p:blipFill>
        <p:spPr>
          <a:xfrm>
            <a:off x="152399" y="2819400"/>
            <a:ext cx="6651171" cy="3799114"/>
          </a:xfrm>
          <a:prstGeom prst="rect">
            <a:avLst/>
          </a:prstGeom>
        </p:spPr>
      </p:pic>
      <p:sp>
        <p:nvSpPr>
          <p:cNvPr id="5" name="Text Placeholder 4">
            <a:extLst>
              <a:ext uri="{FF2B5EF4-FFF2-40B4-BE49-F238E27FC236}">
                <a16:creationId xmlns:a16="http://schemas.microsoft.com/office/drawing/2014/main" id="{5BD3D0D1-DBF3-C791-7075-3E8E987C3C8E}"/>
              </a:ext>
            </a:extLst>
          </p:cNvPr>
          <p:cNvSpPr>
            <a:spLocks noGrp="1"/>
          </p:cNvSpPr>
          <p:nvPr>
            <p:ph type="body" sz="quarter" idx="3"/>
          </p:nvPr>
        </p:nvSpPr>
        <p:spPr>
          <a:xfrm>
            <a:off x="7348618" y="1175657"/>
            <a:ext cx="4266440" cy="1088572"/>
          </a:xfrm>
        </p:spPr>
        <p:txBody>
          <a:bodyPr>
            <a:normAutofit/>
          </a:bodyPr>
          <a:lstStyle/>
          <a:p>
            <a:r>
              <a:rPr lang="en-US" dirty="0">
                <a:latin typeface="Tw Cen MT" panose="020B0602020104020603" pitchFamily="34" charset="0"/>
              </a:rPr>
              <a:t>Insight </a:t>
            </a:r>
            <a:r>
              <a:rPr lang="en-US" dirty="0">
                <a:solidFill>
                  <a:srgbClr val="FFFF00"/>
                </a:solidFill>
                <a:latin typeface="Tw Cen MT" panose="020B0602020104020603" pitchFamily="34" charset="0"/>
              </a:rPr>
              <a:t>: City Sao Paulo </a:t>
            </a:r>
            <a:r>
              <a:rPr lang="en-US" dirty="0">
                <a:solidFill>
                  <a:schemeClr val="accent3"/>
                </a:solidFill>
                <a:latin typeface="Tw Cen MT" panose="020B0602020104020603" pitchFamily="34" charset="0"/>
              </a:rPr>
              <a:t>has the highest number of customers and sellers</a:t>
            </a:r>
            <a:endParaRPr lang="en-IN"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1E1696A1-12FF-7211-7FC6-1BE3810DF59F}"/>
              </a:ext>
            </a:extLst>
          </p:cNvPr>
          <p:cNvPicPr>
            <a:picLocks noGrp="1" noChangeAspect="1"/>
          </p:cNvPicPr>
          <p:nvPr>
            <p:ph sz="quarter" idx="4"/>
          </p:nvPr>
        </p:nvPicPr>
        <p:blipFill>
          <a:blip r:embed="rId3"/>
          <a:stretch>
            <a:fillRect/>
          </a:stretch>
        </p:blipFill>
        <p:spPr>
          <a:xfrm>
            <a:off x="7348618" y="2819400"/>
            <a:ext cx="4407952" cy="3799114"/>
          </a:xfrm>
          <a:prstGeom prst="rect">
            <a:avLst/>
          </a:prstGeom>
        </p:spPr>
      </p:pic>
    </p:spTree>
    <p:extLst>
      <p:ext uri="{BB962C8B-B14F-4D97-AF65-F5344CB8AC3E}">
        <p14:creationId xmlns:p14="http://schemas.microsoft.com/office/powerpoint/2010/main" val="252412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20F0-F841-0348-A7A3-757C2B8D535D}"/>
              </a:ext>
            </a:extLst>
          </p:cNvPr>
          <p:cNvSpPr>
            <a:spLocks noGrp="1"/>
          </p:cNvSpPr>
          <p:nvPr>
            <p:ph type="title"/>
          </p:nvPr>
        </p:nvSpPr>
        <p:spPr>
          <a:xfrm>
            <a:off x="185057" y="141514"/>
            <a:ext cx="11419114" cy="923099"/>
          </a:xfrm>
        </p:spPr>
        <p:txBody>
          <a:bodyPr/>
          <a:lstStyle/>
          <a:p>
            <a:r>
              <a:rPr lang="en-IN" b="1" dirty="0">
                <a:latin typeface="Agency FB" panose="020B0503020202020204" pitchFamily="34" charset="0"/>
              </a:rPr>
              <a:t>💰</a:t>
            </a:r>
            <a:r>
              <a:rPr lang="en-US" b="1" dirty="0">
                <a:latin typeface="Agency FB" panose="020B0503020202020204" pitchFamily="34" charset="0"/>
              </a:rPr>
              <a:t>2. Sales and revenue Analysis.</a:t>
            </a:r>
            <a:endParaRPr lang="en-IN" b="1" dirty="0">
              <a:latin typeface="Agency FB" panose="020B0503020202020204" pitchFamily="34" charset="0"/>
            </a:endParaRPr>
          </a:p>
        </p:txBody>
      </p:sp>
      <p:sp>
        <p:nvSpPr>
          <p:cNvPr id="4" name="Rectangle 1">
            <a:extLst>
              <a:ext uri="{FF2B5EF4-FFF2-40B4-BE49-F238E27FC236}">
                <a16:creationId xmlns:a16="http://schemas.microsoft.com/office/drawing/2014/main" id="{6FE8F4F8-976A-3809-1A6C-16A72CF0D321}"/>
              </a:ext>
            </a:extLst>
          </p:cNvPr>
          <p:cNvSpPr>
            <a:spLocks noGrp="1" noChangeArrowheads="1"/>
          </p:cNvSpPr>
          <p:nvPr>
            <p:ph idx="1"/>
          </p:nvPr>
        </p:nvSpPr>
        <p:spPr bwMode="auto">
          <a:xfrm>
            <a:off x="370114" y="1064613"/>
            <a:ext cx="1079862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What is the total sales revenue generated per month?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are the top 10 highest revenue-generating products?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None/>
              <a:tabLst/>
            </a:pPr>
            <a:r>
              <a:rPr lang="en-US" altLang="en-US" sz="2400" b="1" dirty="0"/>
              <a:t>3. Find out the highest generating revenue product category per month.</a:t>
            </a: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rPr>
              <a:t>4. Which are the top 10 states generating the highest revenue?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rPr>
              <a:t>5. Which are the top 10 cities generating the highest revenue?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None/>
              <a:tabLst/>
            </a:pPr>
            <a:r>
              <a:rPr lang="en-US" altLang="en-US" sz="2400" b="1" dirty="0"/>
              <a:t>6. What is the total monthly revenue and how does it change over time when it is measured using 3 months moving average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1891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9AEB-698F-EFBA-6678-E6B97FCF1E16}"/>
              </a:ext>
            </a:extLst>
          </p:cNvPr>
          <p:cNvSpPr>
            <a:spLocks noGrp="1"/>
          </p:cNvSpPr>
          <p:nvPr>
            <p:ph type="title"/>
          </p:nvPr>
        </p:nvSpPr>
        <p:spPr>
          <a:xfrm>
            <a:off x="326572" y="76201"/>
            <a:ext cx="5388428" cy="544286"/>
          </a:xfrm>
        </p:spPr>
        <p:txBody>
          <a:bodyPr>
            <a:noAutofit/>
          </a:bodyPr>
          <a:lstStyle/>
          <a:p>
            <a:r>
              <a:rPr lang="en-US" sz="3600" b="1" dirty="0">
                <a:solidFill>
                  <a:srgbClr val="FFC000"/>
                </a:solidFill>
                <a:latin typeface="Agency FB" panose="020B0503020202020204" pitchFamily="34" charset="0"/>
              </a:rPr>
              <a:t>2. Sales and Revenue Analysis</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C8940A24-CA32-C90A-A9E2-EA19E0F31FEE}"/>
              </a:ext>
            </a:extLst>
          </p:cNvPr>
          <p:cNvSpPr>
            <a:spLocks noGrp="1"/>
          </p:cNvSpPr>
          <p:nvPr>
            <p:ph type="body" idx="1"/>
          </p:nvPr>
        </p:nvSpPr>
        <p:spPr>
          <a:xfrm>
            <a:off x="261712" y="1077003"/>
            <a:ext cx="5671004" cy="947058"/>
          </a:xfrm>
        </p:spPr>
        <p:txBody>
          <a:bodyPr>
            <a:noAutofit/>
          </a:bodyPr>
          <a:lstStyle/>
          <a:p>
            <a:r>
              <a:rPr lang="en-US" sz="2000" dirty="0">
                <a:latin typeface="Tw Cen MT" panose="020B0602020104020603" pitchFamily="34" charset="0"/>
              </a:rPr>
              <a:t>1.Objective : </a:t>
            </a:r>
            <a:r>
              <a:rPr lang="en-US" sz="2000" dirty="0">
                <a:solidFill>
                  <a:schemeClr val="accent3"/>
                </a:solidFill>
                <a:latin typeface="Tw Cen MT" panose="020B0602020104020603" pitchFamily="34" charset="0"/>
              </a:rPr>
              <a:t>To track monthly sales performance and business growth over time.</a:t>
            </a:r>
          </a:p>
          <a:p>
            <a:r>
              <a:rPr lang="en-US" sz="2000" dirty="0">
                <a:solidFill>
                  <a:schemeClr val="accent3"/>
                </a:solidFill>
                <a:latin typeface="Tw Cen MT" panose="020B0602020104020603" pitchFamily="34" charset="0"/>
              </a:rPr>
              <a:t>Insight : Highest revenue was generated in </a:t>
            </a:r>
            <a:r>
              <a:rPr lang="en-US" sz="2000" dirty="0">
                <a:solidFill>
                  <a:srgbClr val="FFFF00"/>
                </a:solidFill>
                <a:latin typeface="Tw Cen MT" panose="020B0602020104020603" pitchFamily="34" charset="0"/>
              </a:rPr>
              <a:t>November 2017</a:t>
            </a:r>
            <a:r>
              <a:rPr lang="en-US" sz="2000" dirty="0">
                <a:solidFill>
                  <a:srgbClr val="00B050"/>
                </a:solidFill>
                <a:latin typeface="Tw Cen MT" panose="020B0602020104020603" pitchFamily="34" charset="0"/>
              </a:rPr>
              <a:t>.</a:t>
            </a:r>
            <a:endParaRPr lang="en-IN" sz="2000" dirty="0">
              <a:solidFill>
                <a:srgbClr val="00B050"/>
              </a:solidFill>
              <a:latin typeface="Tw Cen MT" panose="020B0602020104020603" pitchFamily="34" charset="0"/>
            </a:endParaRPr>
          </a:p>
        </p:txBody>
      </p:sp>
      <p:pic>
        <p:nvPicPr>
          <p:cNvPr id="17" name="Content Placeholder 16">
            <a:extLst>
              <a:ext uri="{FF2B5EF4-FFF2-40B4-BE49-F238E27FC236}">
                <a16:creationId xmlns:a16="http://schemas.microsoft.com/office/drawing/2014/main" id="{90F28E6E-6B87-A83D-5992-6252BE231EEA}"/>
              </a:ext>
            </a:extLst>
          </p:cNvPr>
          <p:cNvPicPr>
            <a:picLocks noGrp="1" noChangeAspect="1"/>
          </p:cNvPicPr>
          <p:nvPr>
            <p:ph sz="half" idx="2"/>
          </p:nvPr>
        </p:nvPicPr>
        <p:blipFill>
          <a:blip r:embed="rId2"/>
          <a:stretch>
            <a:fillRect/>
          </a:stretch>
        </p:blipFill>
        <p:spPr>
          <a:xfrm>
            <a:off x="261712" y="2177144"/>
            <a:ext cx="5355317" cy="4386942"/>
          </a:xfrm>
          <a:prstGeom prst="rect">
            <a:avLst/>
          </a:prstGeom>
        </p:spPr>
      </p:pic>
      <p:sp>
        <p:nvSpPr>
          <p:cNvPr id="5" name="Text Placeholder 4">
            <a:extLst>
              <a:ext uri="{FF2B5EF4-FFF2-40B4-BE49-F238E27FC236}">
                <a16:creationId xmlns:a16="http://schemas.microsoft.com/office/drawing/2014/main" id="{732B9F94-38EE-0D14-36C4-5CC574F36ABD}"/>
              </a:ext>
            </a:extLst>
          </p:cNvPr>
          <p:cNvSpPr>
            <a:spLocks noGrp="1"/>
          </p:cNvSpPr>
          <p:nvPr>
            <p:ph type="body" sz="quarter" idx="3"/>
          </p:nvPr>
        </p:nvSpPr>
        <p:spPr>
          <a:xfrm>
            <a:off x="6259285" y="718459"/>
            <a:ext cx="5606143" cy="1175656"/>
          </a:xfrm>
        </p:spPr>
        <p:txBody>
          <a:bodyPr>
            <a:noAutofit/>
          </a:bodyPr>
          <a:lstStyle/>
          <a:p>
            <a:r>
              <a:rPr lang="en-US" sz="2000" dirty="0">
                <a:latin typeface="Tw Cen MT" panose="020B0602020104020603" pitchFamily="34" charset="0"/>
              </a:rPr>
              <a:t>2.Objective : </a:t>
            </a:r>
            <a:r>
              <a:rPr lang="en-US" sz="2000" dirty="0">
                <a:solidFill>
                  <a:schemeClr val="accent3"/>
                </a:solidFill>
                <a:latin typeface="Tw Cen MT" panose="020B0602020104020603" pitchFamily="34" charset="0"/>
              </a:rPr>
              <a:t>To identify the core revenue driving category.</a:t>
            </a:r>
          </a:p>
          <a:p>
            <a:r>
              <a:rPr lang="en-US" sz="2000" dirty="0">
                <a:solidFill>
                  <a:schemeClr val="accent3"/>
                </a:solidFill>
                <a:latin typeface="Tw Cen MT" panose="020B0602020104020603" pitchFamily="34" charset="0"/>
              </a:rPr>
              <a:t>Insight : Highest revenue is generated by </a:t>
            </a:r>
            <a:r>
              <a:rPr lang="en-US" sz="2000" dirty="0">
                <a:solidFill>
                  <a:srgbClr val="FFFF00"/>
                </a:solidFill>
                <a:latin typeface="Tw Cen MT" panose="020B0602020104020603" pitchFamily="34" charset="0"/>
              </a:rPr>
              <a:t>Health Beauty Products.</a:t>
            </a:r>
            <a:endParaRPr lang="en-IN" sz="2000" dirty="0">
              <a:solidFill>
                <a:srgbClr val="FFFF00"/>
              </a:solidFill>
              <a:latin typeface="Tw Cen MT" panose="020B0602020104020603" pitchFamily="34" charset="0"/>
            </a:endParaRPr>
          </a:p>
        </p:txBody>
      </p:sp>
      <p:pic>
        <p:nvPicPr>
          <p:cNvPr id="21" name="Content Placeholder 20">
            <a:extLst>
              <a:ext uri="{FF2B5EF4-FFF2-40B4-BE49-F238E27FC236}">
                <a16:creationId xmlns:a16="http://schemas.microsoft.com/office/drawing/2014/main" id="{2E2FD4D9-9281-5639-C42E-6290991ADE47}"/>
              </a:ext>
            </a:extLst>
          </p:cNvPr>
          <p:cNvPicPr>
            <a:picLocks noGrp="1" noChangeAspect="1"/>
          </p:cNvPicPr>
          <p:nvPr>
            <p:ph sz="quarter" idx="4"/>
          </p:nvPr>
        </p:nvPicPr>
        <p:blipFill>
          <a:blip r:embed="rId3"/>
          <a:stretch>
            <a:fillRect/>
          </a:stretch>
        </p:blipFill>
        <p:spPr>
          <a:xfrm>
            <a:off x="6346371" y="2177142"/>
            <a:ext cx="5355317" cy="4386943"/>
          </a:xfrm>
          <a:prstGeom prst="rect">
            <a:avLst/>
          </a:prstGeom>
        </p:spPr>
      </p:pic>
    </p:spTree>
    <p:extLst>
      <p:ext uri="{BB962C8B-B14F-4D97-AF65-F5344CB8AC3E}">
        <p14:creationId xmlns:p14="http://schemas.microsoft.com/office/powerpoint/2010/main" val="366050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B4FF-01FC-155F-48D8-2DDFD1C9D3E6}"/>
              </a:ext>
            </a:extLst>
          </p:cNvPr>
          <p:cNvSpPr>
            <a:spLocks noGrp="1"/>
          </p:cNvSpPr>
          <p:nvPr>
            <p:ph type="title"/>
          </p:nvPr>
        </p:nvSpPr>
        <p:spPr>
          <a:xfrm>
            <a:off x="261258" y="97971"/>
            <a:ext cx="5980920" cy="664029"/>
          </a:xfrm>
        </p:spPr>
        <p:txBody>
          <a:bodyPr>
            <a:normAutofit fontScale="90000"/>
          </a:bodyPr>
          <a:lstStyle/>
          <a:p>
            <a:r>
              <a:rPr lang="en-US" b="1" dirty="0">
                <a:solidFill>
                  <a:srgbClr val="FFC000"/>
                </a:solidFill>
                <a:latin typeface="Agency FB" panose="020B0503020202020204" pitchFamily="34" charset="0"/>
              </a:rPr>
              <a:t>2. Sales and Revenue Analysis</a:t>
            </a:r>
            <a:endParaRPr lang="en-IN" b="1" dirty="0"/>
          </a:p>
        </p:txBody>
      </p:sp>
      <p:sp>
        <p:nvSpPr>
          <p:cNvPr id="3" name="Text Placeholder 2">
            <a:extLst>
              <a:ext uri="{FF2B5EF4-FFF2-40B4-BE49-F238E27FC236}">
                <a16:creationId xmlns:a16="http://schemas.microsoft.com/office/drawing/2014/main" id="{8CC53B41-1979-E153-A71C-7156E4DD62E6}"/>
              </a:ext>
            </a:extLst>
          </p:cNvPr>
          <p:cNvSpPr>
            <a:spLocks noGrp="1"/>
          </p:cNvSpPr>
          <p:nvPr>
            <p:ph type="body" idx="1"/>
          </p:nvPr>
        </p:nvSpPr>
        <p:spPr>
          <a:xfrm>
            <a:off x="261256" y="968829"/>
            <a:ext cx="5980919" cy="892628"/>
          </a:xfrm>
        </p:spPr>
        <p:txBody>
          <a:bodyPr>
            <a:normAutofit lnSpcReduction="10000"/>
          </a:bodyPr>
          <a:lstStyle/>
          <a:p>
            <a:r>
              <a:rPr lang="en-US" sz="2800" dirty="0">
                <a:latin typeface="Tw Cen MT" panose="020B0602020104020603" pitchFamily="34" charset="0"/>
              </a:rPr>
              <a:t>3.Objective</a:t>
            </a:r>
            <a:r>
              <a:rPr lang="en-US" sz="2000" dirty="0">
                <a:latin typeface="Tw Cen MT" panose="020B0602020104020603" pitchFamily="34" charset="0"/>
              </a:rPr>
              <a:t> </a:t>
            </a:r>
            <a:r>
              <a:rPr lang="en-US" dirty="0">
                <a:latin typeface="Tw Cen MT" panose="020B0602020104020603" pitchFamily="34" charset="0"/>
              </a:rPr>
              <a:t>: </a:t>
            </a:r>
            <a:r>
              <a:rPr lang="en-US" dirty="0">
                <a:solidFill>
                  <a:schemeClr val="accent3"/>
                </a:solidFill>
                <a:latin typeface="Tw Cen MT" panose="020B0602020104020603" pitchFamily="34" charset="0"/>
              </a:rPr>
              <a:t>To find out the Highest Revenue-Generating Product Category Per Month</a:t>
            </a:r>
          </a:p>
        </p:txBody>
      </p:sp>
      <p:pic>
        <p:nvPicPr>
          <p:cNvPr id="8" name="Content Placeholder 7">
            <a:extLst>
              <a:ext uri="{FF2B5EF4-FFF2-40B4-BE49-F238E27FC236}">
                <a16:creationId xmlns:a16="http://schemas.microsoft.com/office/drawing/2014/main" id="{6D01A708-DFE7-FEE2-1989-F36DC80E713B}"/>
              </a:ext>
            </a:extLst>
          </p:cNvPr>
          <p:cNvPicPr>
            <a:picLocks noGrp="1" noChangeAspect="1"/>
          </p:cNvPicPr>
          <p:nvPr>
            <p:ph sz="half" idx="2"/>
          </p:nvPr>
        </p:nvPicPr>
        <p:blipFill>
          <a:blip r:embed="rId2"/>
          <a:stretch>
            <a:fillRect/>
          </a:stretch>
        </p:blipFill>
        <p:spPr>
          <a:xfrm>
            <a:off x="261257" y="2144483"/>
            <a:ext cx="5980920" cy="4186692"/>
          </a:xfrm>
          <a:prstGeom prst="rect">
            <a:avLst/>
          </a:prstGeom>
        </p:spPr>
      </p:pic>
      <p:sp>
        <p:nvSpPr>
          <p:cNvPr id="5" name="Text Placeholder 4">
            <a:extLst>
              <a:ext uri="{FF2B5EF4-FFF2-40B4-BE49-F238E27FC236}">
                <a16:creationId xmlns:a16="http://schemas.microsoft.com/office/drawing/2014/main" id="{59BAF971-E270-F95F-A761-A115015BF3D8}"/>
              </a:ext>
            </a:extLst>
          </p:cNvPr>
          <p:cNvSpPr>
            <a:spLocks noGrp="1"/>
          </p:cNvSpPr>
          <p:nvPr>
            <p:ph type="body" sz="quarter" idx="3"/>
          </p:nvPr>
        </p:nvSpPr>
        <p:spPr>
          <a:xfrm>
            <a:off x="6630980" y="761999"/>
            <a:ext cx="5212675" cy="1099457"/>
          </a:xfrm>
        </p:spPr>
        <p:txBody>
          <a:bodyPr>
            <a:normAutofit lnSpcReduction="10000"/>
          </a:bodyPr>
          <a:lstStyle/>
          <a:p>
            <a:r>
              <a:rPr lang="en-US" sz="2800" dirty="0">
                <a:latin typeface="Tw Cen MT" panose="020B0602020104020603" pitchFamily="34" charset="0"/>
              </a:rPr>
              <a:t>Insight : </a:t>
            </a:r>
            <a:r>
              <a:rPr lang="en-US" dirty="0">
                <a:solidFill>
                  <a:schemeClr val="accent3"/>
                </a:solidFill>
                <a:latin typeface="Tw Cen MT" panose="020B0602020104020603" pitchFamily="34" charset="0"/>
              </a:rPr>
              <a:t>Maximum time highest total revenue per month  is generated by </a:t>
            </a:r>
            <a:r>
              <a:rPr lang="en-US" dirty="0">
                <a:solidFill>
                  <a:srgbClr val="FFFF00"/>
                </a:solidFill>
                <a:latin typeface="Tw Cen MT" panose="020B0602020104020603" pitchFamily="34" charset="0"/>
              </a:rPr>
              <a:t>health beauty products.</a:t>
            </a:r>
            <a:endParaRPr lang="en-IN" dirty="0">
              <a:solidFill>
                <a:srgbClr val="FFFF00"/>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6CF42534-68FF-C9CD-CEA5-CE75E8C4F486}"/>
              </a:ext>
            </a:extLst>
          </p:cNvPr>
          <p:cNvPicPr>
            <a:picLocks noGrp="1" noChangeAspect="1"/>
          </p:cNvPicPr>
          <p:nvPr>
            <p:ph sz="quarter" idx="4"/>
          </p:nvPr>
        </p:nvPicPr>
        <p:blipFill>
          <a:blip r:embed="rId3"/>
          <a:stretch>
            <a:fillRect/>
          </a:stretch>
        </p:blipFill>
        <p:spPr>
          <a:xfrm>
            <a:off x="6630981" y="2155369"/>
            <a:ext cx="5212674" cy="4186692"/>
          </a:xfrm>
          <a:prstGeom prst="rect">
            <a:avLst/>
          </a:prstGeom>
        </p:spPr>
      </p:pic>
    </p:spTree>
    <p:extLst>
      <p:ext uri="{BB962C8B-B14F-4D97-AF65-F5344CB8AC3E}">
        <p14:creationId xmlns:p14="http://schemas.microsoft.com/office/powerpoint/2010/main" val="109782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167F-92D9-6FC1-7410-F1C02655B188}"/>
              </a:ext>
            </a:extLst>
          </p:cNvPr>
          <p:cNvSpPr>
            <a:spLocks noGrp="1"/>
          </p:cNvSpPr>
          <p:nvPr>
            <p:ph type="title"/>
          </p:nvPr>
        </p:nvSpPr>
        <p:spPr>
          <a:xfrm>
            <a:off x="163286" y="76200"/>
            <a:ext cx="5964918" cy="783772"/>
          </a:xfrm>
        </p:spPr>
        <p:txBody>
          <a:bodyPr>
            <a:normAutofit/>
          </a:bodyPr>
          <a:lstStyle/>
          <a:p>
            <a:r>
              <a:rPr lang="en-US" sz="3200" b="1" dirty="0">
                <a:solidFill>
                  <a:srgbClr val="FFC000"/>
                </a:solidFill>
                <a:latin typeface="Agency FB" panose="020B0503020202020204" pitchFamily="34" charset="0"/>
              </a:rPr>
              <a:t>2. Sales and Revenue Analysis</a:t>
            </a:r>
            <a:endParaRPr lang="en-IN" sz="3200" b="1" dirty="0"/>
          </a:p>
        </p:txBody>
      </p:sp>
      <p:sp>
        <p:nvSpPr>
          <p:cNvPr id="3" name="Text Placeholder 2">
            <a:extLst>
              <a:ext uri="{FF2B5EF4-FFF2-40B4-BE49-F238E27FC236}">
                <a16:creationId xmlns:a16="http://schemas.microsoft.com/office/drawing/2014/main" id="{2D3EA3FB-AD9A-7962-16D0-FD26D486BAB3}"/>
              </a:ext>
            </a:extLst>
          </p:cNvPr>
          <p:cNvSpPr>
            <a:spLocks noGrp="1"/>
          </p:cNvSpPr>
          <p:nvPr>
            <p:ph type="body" idx="1"/>
          </p:nvPr>
        </p:nvSpPr>
        <p:spPr>
          <a:xfrm>
            <a:off x="163286" y="859972"/>
            <a:ext cx="5797342" cy="821192"/>
          </a:xfrm>
        </p:spPr>
        <p:txBody>
          <a:bodyPr>
            <a:normAutofit fontScale="70000" lnSpcReduction="20000"/>
          </a:bodyPr>
          <a:lstStyle/>
          <a:p>
            <a:r>
              <a:rPr lang="en-US" dirty="0">
                <a:latin typeface="Tw Cen MT" panose="020B0602020104020603" pitchFamily="34" charset="0"/>
              </a:rPr>
              <a:t>4.Objective : </a:t>
            </a:r>
            <a:r>
              <a:rPr lang="en-US" dirty="0">
                <a:solidFill>
                  <a:schemeClr val="accent3"/>
                </a:solidFill>
                <a:latin typeface="Tw Cen MT" panose="020B0602020104020603" pitchFamily="34" charset="0"/>
              </a:rPr>
              <a:t>To identify which city drive the most revenue growth.</a:t>
            </a:r>
          </a:p>
          <a:p>
            <a:r>
              <a:rPr lang="en-US" dirty="0">
                <a:latin typeface="Tw Cen MT" panose="020B0602020104020603" pitchFamily="34" charset="0"/>
              </a:rPr>
              <a:t>Insight : </a:t>
            </a:r>
            <a:r>
              <a:rPr lang="en-US" dirty="0">
                <a:solidFill>
                  <a:schemeClr val="accent3"/>
                </a:solidFill>
                <a:latin typeface="Tw Cen MT" panose="020B0602020104020603" pitchFamily="34" charset="0"/>
              </a:rPr>
              <a:t>The highest revenue is generated by </a:t>
            </a:r>
            <a:r>
              <a:rPr lang="en-US" dirty="0">
                <a:solidFill>
                  <a:srgbClr val="FFFF00"/>
                </a:solidFill>
                <a:latin typeface="Tw Cen MT" panose="020B0602020104020603" pitchFamily="34" charset="0"/>
              </a:rPr>
              <a:t>Sao Paulo city.</a:t>
            </a:r>
            <a:endParaRPr lang="en-IN" dirty="0">
              <a:solidFill>
                <a:srgbClr val="FFFF00"/>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5D9BE7A4-854A-0F35-01EC-0D8C2D0883B4}"/>
              </a:ext>
            </a:extLst>
          </p:cNvPr>
          <p:cNvPicPr>
            <a:picLocks noGrp="1" noChangeAspect="1"/>
          </p:cNvPicPr>
          <p:nvPr>
            <p:ph sz="half" idx="2"/>
          </p:nvPr>
        </p:nvPicPr>
        <p:blipFill>
          <a:blip r:embed="rId2"/>
          <a:stretch>
            <a:fillRect/>
          </a:stretch>
        </p:blipFill>
        <p:spPr>
          <a:xfrm>
            <a:off x="239487" y="1970314"/>
            <a:ext cx="5721142" cy="4604657"/>
          </a:xfrm>
          <a:prstGeom prst="rect">
            <a:avLst/>
          </a:prstGeom>
        </p:spPr>
      </p:pic>
      <p:sp>
        <p:nvSpPr>
          <p:cNvPr id="5" name="Text Placeholder 4">
            <a:extLst>
              <a:ext uri="{FF2B5EF4-FFF2-40B4-BE49-F238E27FC236}">
                <a16:creationId xmlns:a16="http://schemas.microsoft.com/office/drawing/2014/main" id="{B7186E66-A32D-EF41-8360-BDB4479DEBEF}"/>
              </a:ext>
            </a:extLst>
          </p:cNvPr>
          <p:cNvSpPr>
            <a:spLocks noGrp="1"/>
          </p:cNvSpPr>
          <p:nvPr>
            <p:ph type="body" sz="quarter" idx="3"/>
          </p:nvPr>
        </p:nvSpPr>
        <p:spPr>
          <a:xfrm>
            <a:off x="6231369" y="620485"/>
            <a:ext cx="5590063" cy="1060679"/>
          </a:xfrm>
        </p:spPr>
        <p:txBody>
          <a:bodyPr>
            <a:normAutofit fontScale="70000" lnSpcReduction="20000"/>
          </a:bodyPr>
          <a:lstStyle/>
          <a:p>
            <a:r>
              <a:rPr lang="en-US" dirty="0">
                <a:latin typeface="Tw Cen MT" panose="020B0602020104020603" pitchFamily="34" charset="0"/>
              </a:rPr>
              <a:t>5.Objective : </a:t>
            </a:r>
            <a:r>
              <a:rPr lang="en-US" dirty="0">
                <a:solidFill>
                  <a:schemeClr val="accent3"/>
                </a:solidFill>
                <a:latin typeface="Tw Cen MT" panose="020B0602020104020603" pitchFamily="34" charset="0"/>
              </a:rPr>
              <a:t>To identify the states which drive the most revenue growth.</a:t>
            </a:r>
          </a:p>
          <a:p>
            <a:r>
              <a:rPr lang="en-US" dirty="0">
                <a:latin typeface="Tw Cen MT" panose="020B0602020104020603" pitchFamily="34" charset="0"/>
              </a:rPr>
              <a:t>Insight : </a:t>
            </a:r>
            <a:r>
              <a:rPr lang="en-US" dirty="0">
                <a:solidFill>
                  <a:schemeClr val="accent3"/>
                </a:solidFill>
                <a:latin typeface="Tw Cen MT" panose="020B0602020104020603" pitchFamily="34" charset="0"/>
              </a:rPr>
              <a:t>The highest revenue is generated by </a:t>
            </a:r>
            <a:r>
              <a:rPr lang="en-US" dirty="0">
                <a:solidFill>
                  <a:srgbClr val="FFFF00"/>
                </a:solidFill>
                <a:latin typeface="Tw Cen MT" panose="020B0602020104020603" pitchFamily="34" charset="0"/>
              </a:rPr>
              <a:t>SP State.</a:t>
            </a:r>
            <a:endParaRPr lang="en-IN" dirty="0">
              <a:solidFill>
                <a:srgbClr val="FFFF00"/>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571C947D-3D26-6165-8AF0-DE1689F6EF00}"/>
              </a:ext>
            </a:extLst>
          </p:cNvPr>
          <p:cNvPicPr>
            <a:picLocks noGrp="1" noChangeAspect="1"/>
          </p:cNvPicPr>
          <p:nvPr>
            <p:ph sz="quarter" idx="4"/>
          </p:nvPr>
        </p:nvPicPr>
        <p:blipFill>
          <a:blip r:embed="rId3"/>
          <a:stretch>
            <a:fillRect/>
          </a:stretch>
        </p:blipFill>
        <p:spPr>
          <a:xfrm>
            <a:off x="6335486" y="1970314"/>
            <a:ext cx="5485946" cy="4604657"/>
          </a:xfrm>
          <a:prstGeom prst="rect">
            <a:avLst/>
          </a:prstGeom>
        </p:spPr>
      </p:pic>
    </p:spTree>
    <p:extLst>
      <p:ext uri="{BB962C8B-B14F-4D97-AF65-F5344CB8AC3E}">
        <p14:creationId xmlns:p14="http://schemas.microsoft.com/office/powerpoint/2010/main" val="234431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0EE6-902D-B964-32AE-79623209191F}"/>
              </a:ext>
            </a:extLst>
          </p:cNvPr>
          <p:cNvSpPr>
            <a:spLocks noGrp="1"/>
          </p:cNvSpPr>
          <p:nvPr>
            <p:ph type="title"/>
          </p:nvPr>
        </p:nvSpPr>
        <p:spPr>
          <a:xfrm>
            <a:off x="243016" y="76200"/>
            <a:ext cx="5852984" cy="903514"/>
          </a:xfrm>
        </p:spPr>
        <p:txBody>
          <a:bodyPr>
            <a:normAutofit fontScale="90000"/>
          </a:bodyPr>
          <a:lstStyle/>
          <a:p>
            <a:r>
              <a:rPr lang="en-US" b="1" dirty="0">
                <a:solidFill>
                  <a:srgbClr val="FFC000"/>
                </a:solidFill>
                <a:latin typeface="Agency FB" panose="020B0503020202020204" pitchFamily="34" charset="0"/>
              </a:rPr>
              <a:t>2. Sales and Revenue Analysis</a:t>
            </a:r>
            <a:endParaRPr lang="en-IN" b="1" dirty="0"/>
          </a:p>
        </p:txBody>
      </p:sp>
      <p:sp>
        <p:nvSpPr>
          <p:cNvPr id="3" name="Text Placeholder 2">
            <a:extLst>
              <a:ext uri="{FF2B5EF4-FFF2-40B4-BE49-F238E27FC236}">
                <a16:creationId xmlns:a16="http://schemas.microsoft.com/office/drawing/2014/main" id="{29169024-6C23-75A3-8E1C-3EACCEEA3B47}"/>
              </a:ext>
            </a:extLst>
          </p:cNvPr>
          <p:cNvSpPr>
            <a:spLocks noGrp="1"/>
          </p:cNvSpPr>
          <p:nvPr>
            <p:ph type="body" idx="1"/>
          </p:nvPr>
        </p:nvSpPr>
        <p:spPr>
          <a:xfrm>
            <a:off x="243016" y="1196748"/>
            <a:ext cx="5493756" cy="823912"/>
          </a:xfrm>
        </p:spPr>
        <p:txBody>
          <a:bodyPr>
            <a:normAutofit fontScale="92500" lnSpcReduction="20000"/>
          </a:bodyPr>
          <a:lstStyle/>
          <a:p>
            <a:r>
              <a:rPr lang="en-US" dirty="0">
                <a:latin typeface="Tw Cen MT" panose="020B0602020104020603" pitchFamily="34" charset="0"/>
              </a:rPr>
              <a:t>6.Objective :</a:t>
            </a:r>
            <a:r>
              <a:rPr lang="en-US" dirty="0">
                <a:solidFill>
                  <a:schemeClr val="accent3"/>
                </a:solidFill>
                <a:latin typeface="Tw Cen MT" panose="020B0602020104020603" pitchFamily="34" charset="0"/>
              </a:rPr>
              <a:t>To reveals monthly revenue trends and highlights periods of growth or decline. </a:t>
            </a:r>
            <a:endParaRPr lang="en-IN"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A511FB76-1614-4E7A-9FDC-5C6CDEBE39D9}"/>
              </a:ext>
            </a:extLst>
          </p:cNvPr>
          <p:cNvPicPr>
            <a:picLocks noGrp="1" noChangeAspect="1"/>
          </p:cNvPicPr>
          <p:nvPr>
            <p:ph sz="half" idx="2"/>
          </p:nvPr>
        </p:nvPicPr>
        <p:blipFill>
          <a:blip r:embed="rId2"/>
          <a:stretch>
            <a:fillRect/>
          </a:stretch>
        </p:blipFill>
        <p:spPr>
          <a:xfrm>
            <a:off x="243016" y="2505074"/>
            <a:ext cx="6299298" cy="4146097"/>
          </a:xfrm>
          <a:prstGeom prst="rect">
            <a:avLst/>
          </a:prstGeom>
        </p:spPr>
      </p:pic>
      <p:sp>
        <p:nvSpPr>
          <p:cNvPr id="5" name="Text Placeholder 4">
            <a:extLst>
              <a:ext uri="{FF2B5EF4-FFF2-40B4-BE49-F238E27FC236}">
                <a16:creationId xmlns:a16="http://schemas.microsoft.com/office/drawing/2014/main" id="{FEF024AD-73CA-3C4C-7164-48E605B7B2BE}"/>
              </a:ext>
            </a:extLst>
          </p:cNvPr>
          <p:cNvSpPr>
            <a:spLocks noGrp="1"/>
          </p:cNvSpPr>
          <p:nvPr>
            <p:ph type="body" sz="quarter" idx="3"/>
          </p:nvPr>
        </p:nvSpPr>
        <p:spPr>
          <a:xfrm>
            <a:off x="6868885" y="1196747"/>
            <a:ext cx="4996543" cy="905555"/>
          </a:xfrm>
        </p:spPr>
        <p:txBody>
          <a:bodyPr>
            <a:normAutofit fontScale="92500" lnSpcReduction="20000"/>
          </a:bodyPr>
          <a:lstStyle/>
          <a:p>
            <a:r>
              <a:rPr lang="en-US" dirty="0">
                <a:latin typeface="Tw Cen MT" panose="020B0602020104020603" pitchFamily="34" charset="0"/>
              </a:rPr>
              <a:t>Insight : </a:t>
            </a:r>
            <a:r>
              <a:rPr lang="en-US" dirty="0">
                <a:solidFill>
                  <a:schemeClr val="accent3"/>
                </a:solidFill>
                <a:latin typeface="Tw Cen MT" panose="020B0602020104020603" pitchFamily="34" charset="0"/>
              </a:rPr>
              <a:t>Revenue shows a </a:t>
            </a:r>
            <a:r>
              <a:rPr lang="en-US" dirty="0">
                <a:solidFill>
                  <a:srgbClr val="FFFF00"/>
                </a:solidFill>
                <a:latin typeface="Tw Cen MT" panose="020B0602020104020603" pitchFamily="34" charset="0"/>
              </a:rPr>
              <a:t>steady upward trend from early 2017 onward</a:t>
            </a:r>
            <a:r>
              <a:rPr lang="en-US" dirty="0">
                <a:solidFill>
                  <a:schemeClr val="accent3"/>
                </a:solidFill>
                <a:latin typeface="Tw Cen MT" panose="020B0602020104020603" pitchFamily="34" charset="0"/>
              </a:rPr>
              <a:t>, indicating strong business growth</a:t>
            </a:r>
            <a:endParaRPr lang="en-IN"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60A94822-C030-2968-F91D-6C0569F31F05}"/>
              </a:ext>
            </a:extLst>
          </p:cNvPr>
          <p:cNvPicPr>
            <a:picLocks noGrp="1" noChangeAspect="1"/>
          </p:cNvPicPr>
          <p:nvPr>
            <p:ph sz="quarter" idx="4"/>
          </p:nvPr>
        </p:nvPicPr>
        <p:blipFill>
          <a:blip r:embed="rId3"/>
          <a:stretch>
            <a:fillRect/>
          </a:stretch>
        </p:blipFill>
        <p:spPr>
          <a:xfrm>
            <a:off x="6971604" y="2505075"/>
            <a:ext cx="4741425" cy="3982810"/>
          </a:xfrm>
          <a:prstGeom prst="rect">
            <a:avLst/>
          </a:prstGeom>
        </p:spPr>
      </p:pic>
    </p:spTree>
    <p:extLst>
      <p:ext uri="{BB962C8B-B14F-4D97-AF65-F5344CB8AC3E}">
        <p14:creationId xmlns:p14="http://schemas.microsoft.com/office/powerpoint/2010/main" val="3354340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06E8-286C-6AE5-8F75-86F8BA228BF4}"/>
              </a:ext>
            </a:extLst>
          </p:cNvPr>
          <p:cNvSpPr>
            <a:spLocks noGrp="1"/>
          </p:cNvSpPr>
          <p:nvPr>
            <p:ph type="title"/>
          </p:nvPr>
        </p:nvSpPr>
        <p:spPr>
          <a:xfrm>
            <a:off x="304799" y="119743"/>
            <a:ext cx="11244943" cy="413658"/>
          </a:xfrm>
        </p:spPr>
        <p:txBody>
          <a:bodyPr>
            <a:normAutofit fontScale="90000"/>
          </a:bodyPr>
          <a:lstStyle/>
          <a:p>
            <a:r>
              <a:rPr lang="en-IN" sz="3600" b="1" dirty="0">
                <a:latin typeface="Agency FB" panose="020B0503020202020204" pitchFamily="34" charset="0"/>
              </a:rPr>
              <a:t>🚚 </a:t>
            </a:r>
            <a:r>
              <a:rPr lang="en-US" sz="3600" b="1" dirty="0">
                <a:latin typeface="Agency FB" panose="020B0503020202020204" pitchFamily="34" charset="0"/>
              </a:rPr>
              <a:t>3. Order and Fulfillment Analysis</a:t>
            </a:r>
            <a:endParaRPr lang="en-IN" sz="3600" b="1" dirty="0">
              <a:latin typeface="Agency FB" panose="020B0503020202020204" pitchFamily="34" charset="0"/>
            </a:endParaRPr>
          </a:p>
        </p:txBody>
      </p:sp>
      <p:sp>
        <p:nvSpPr>
          <p:cNvPr id="4" name="Rectangle 1">
            <a:extLst>
              <a:ext uri="{FF2B5EF4-FFF2-40B4-BE49-F238E27FC236}">
                <a16:creationId xmlns:a16="http://schemas.microsoft.com/office/drawing/2014/main" id="{8B67EAE4-E795-58C0-88C9-5650C49B7C34}"/>
              </a:ext>
            </a:extLst>
          </p:cNvPr>
          <p:cNvSpPr>
            <a:spLocks noGrp="1" noChangeArrowheads="1"/>
          </p:cNvSpPr>
          <p:nvPr>
            <p:ph idx="1"/>
          </p:nvPr>
        </p:nvSpPr>
        <p:spPr bwMode="auto">
          <a:xfrm>
            <a:off x="304799" y="613505"/>
            <a:ext cx="11386458"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What is the average time taken to deliver an order?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How many orders were delivered late?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Which are the top 3 orders that took the longest time to be delivered?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How many delayed orders are there in each city?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How many delayed orders are there in each state?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What is the order cancellation rate for each month?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How many cities are there in each state?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2000" b="1"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effectLst/>
              </a:rPr>
              <a:t>Compare the delivery time between states (Find out the avg delivery days, fastest delivery and slowest delivery).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2000" b="1"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2000" b="1" dirty="0"/>
              <a:t>At what time of day do customers place the most orders – (morning, evening, afternoon or night)?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2000" b="1" dirty="0"/>
              <a:t> Analyze the distribution of order status.</a:t>
            </a:r>
            <a:endParaRPr kumimoji="0" lang="en-US" altLang="en-US" sz="2000" b="1" i="0" u="none" strike="noStrike" cap="none" normalizeH="0" baseline="0" dirty="0">
              <a:ln>
                <a:noFill/>
              </a:ln>
              <a:effectLst/>
            </a:endParaRPr>
          </a:p>
        </p:txBody>
      </p:sp>
    </p:spTree>
    <p:extLst>
      <p:ext uri="{BB962C8B-B14F-4D97-AF65-F5344CB8AC3E}">
        <p14:creationId xmlns:p14="http://schemas.microsoft.com/office/powerpoint/2010/main" val="258462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8B79-6A0C-3B7C-43EF-17C332F5041D}"/>
              </a:ext>
            </a:extLst>
          </p:cNvPr>
          <p:cNvSpPr>
            <a:spLocks noGrp="1"/>
          </p:cNvSpPr>
          <p:nvPr>
            <p:ph type="title"/>
          </p:nvPr>
        </p:nvSpPr>
        <p:spPr>
          <a:xfrm>
            <a:off x="239487" y="141515"/>
            <a:ext cx="7511143" cy="609599"/>
          </a:xfrm>
        </p:spPr>
        <p:txBody>
          <a:bodyPr>
            <a:normAutofit/>
          </a:bodyPr>
          <a:lstStyle/>
          <a:p>
            <a:r>
              <a:rPr lang="en-US" sz="3600" b="1" dirty="0">
                <a:solidFill>
                  <a:srgbClr val="FFC000"/>
                </a:solidFill>
                <a:latin typeface="Agency FB" panose="020B0503020202020204" pitchFamily="34" charset="0"/>
              </a:rPr>
              <a:t>3. Order and Fulfillment Analysis</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9CE89D11-AEF1-3700-C41B-B6A70977FD72}"/>
              </a:ext>
            </a:extLst>
          </p:cNvPr>
          <p:cNvSpPr>
            <a:spLocks noGrp="1"/>
          </p:cNvSpPr>
          <p:nvPr>
            <p:ph type="body" idx="1"/>
          </p:nvPr>
        </p:nvSpPr>
        <p:spPr>
          <a:xfrm>
            <a:off x="239487" y="1045029"/>
            <a:ext cx="5638347" cy="936171"/>
          </a:xfrm>
        </p:spPr>
        <p:txBody>
          <a:bodyPr>
            <a:normAutofit fontScale="92500" lnSpcReduction="10000"/>
          </a:bodyPr>
          <a:lstStyle/>
          <a:p>
            <a:r>
              <a:rPr lang="en-US" dirty="0">
                <a:latin typeface="Tw Cen MT" panose="020B0602020104020603" pitchFamily="34" charset="0"/>
              </a:rPr>
              <a:t>1.Objective </a:t>
            </a:r>
            <a:r>
              <a:rPr lang="en-US" dirty="0">
                <a:solidFill>
                  <a:schemeClr val="accent3"/>
                </a:solidFill>
                <a:latin typeface="Tw Cen MT" panose="020B0602020104020603" pitchFamily="34" charset="0"/>
              </a:rPr>
              <a:t>: To understand how quickly customers receive orders.</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55A6C027-20F2-0472-DF6D-0CE80F2A904E}"/>
              </a:ext>
            </a:extLst>
          </p:cNvPr>
          <p:cNvPicPr>
            <a:picLocks noGrp="1" noChangeAspect="1"/>
          </p:cNvPicPr>
          <p:nvPr>
            <p:ph sz="half" idx="2"/>
          </p:nvPr>
        </p:nvPicPr>
        <p:blipFill>
          <a:blip r:embed="rId2"/>
          <a:stretch>
            <a:fillRect/>
          </a:stretch>
        </p:blipFill>
        <p:spPr>
          <a:xfrm>
            <a:off x="239487" y="2506724"/>
            <a:ext cx="5638347" cy="3861420"/>
          </a:xfrm>
          <a:prstGeom prst="rect">
            <a:avLst/>
          </a:prstGeom>
        </p:spPr>
      </p:pic>
      <p:sp>
        <p:nvSpPr>
          <p:cNvPr id="5" name="Text Placeholder 4">
            <a:extLst>
              <a:ext uri="{FF2B5EF4-FFF2-40B4-BE49-F238E27FC236}">
                <a16:creationId xmlns:a16="http://schemas.microsoft.com/office/drawing/2014/main" id="{63EC5E86-D10B-9105-BD94-3709BCAC4BBE}"/>
              </a:ext>
            </a:extLst>
          </p:cNvPr>
          <p:cNvSpPr>
            <a:spLocks noGrp="1"/>
          </p:cNvSpPr>
          <p:nvPr>
            <p:ph type="body" sz="quarter" idx="3"/>
          </p:nvPr>
        </p:nvSpPr>
        <p:spPr>
          <a:xfrm>
            <a:off x="6285616" y="838201"/>
            <a:ext cx="5426618" cy="1254918"/>
          </a:xfrm>
        </p:spPr>
        <p:txBody>
          <a:bodyPr>
            <a:normAutofit fontScale="92500" lnSpcReduction="10000"/>
          </a:bodyPr>
          <a:lstStyle/>
          <a:p>
            <a:r>
              <a:rPr lang="en-US" dirty="0">
                <a:latin typeface="Tw Cen MT" panose="020B0602020104020603" pitchFamily="34" charset="0"/>
              </a:rPr>
              <a:t>2.Objective </a:t>
            </a:r>
            <a:r>
              <a:rPr lang="en-US" dirty="0">
                <a:solidFill>
                  <a:schemeClr val="accent3"/>
                </a:solidFill>
                <a:latin typeface="Tw Cen MT" panose="020B0602020104020603" pitchFamily="34" charset="0"/>
              </a:rPr>
              <a:t>: To understand how often deliveries fail to meet deadlines and where improvements are needed in the order fulfillment process.</a:t>
            </a:r>
          </a:p>
        </p:txBody>
      </p:sp>
      <p:pic>
        <p:nvPicPr>
          <p:cNvPr id="18" name="Content Placeholder 17">
            <a:extLst>
              <a:ext uri="{FF2B5EF4-FFF2-40B4-BE49-F238E27FC236}">
                <a16:creationId xmlns:a16="http://schemas.microsoft.com/office/drawing/2014/main" id="{E212E17A-E99F-3976-E478-AA8668D76E74}"/>
              </a:ext>
            </a:extLst>
          </p:cNvPr>
          <p:cNvPicPr>
            <a:picLocks noGrp="1" noChangeAspect="1"/>
          </p:cNvPicPr>
          <p:nvPr>
            <p:ph sz="quarter" idx="4"/>
          </p:nvPr>
        </p:nvPicPr>
        <p:blipFill>
          <a:blip r:embed="rId3"/>
          <a:stretch>
            <a:fillRect/>
          </a:stretch>
        </p:blipFill>
        <p:spPr>
          <a:xfrm>
            <a:off x="6172200" y="2506724"/>
            <a:ext cx="5540034" cy="3861419"/>
          </a:xfrm>
          <a:prstGeom prst="rect">
            <a:avLst/>
          </a:prstGeom>
        </p:spPr>
      </p:pic>
    </p:spTree>
    <p:extLst>
      <p:ext uri="{BB962C8B-B14F-4D97-AF65-F5344CB8AC3E}">
        <p14:creationId xmlns:p14="http://schemas.microsoft.com/office/powerpoint/2010/main" val="240814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E5BD-9F3B-063F-270F-362A37AD5237}"/>
              </a:ext>
            </a:extLst>
          </p:cNvPr>
          <p:cNvSpPr>
            <a:spLocks noGrp="1"/>
          </p:cNvSpPr>
          <p:nvPr>
            <p:ph type="title"/>
          </p:nvPr>
        </p:nvSpPr>
        <p:spPr>
          <a:xfrm>
            <a:off x="326571" y="293913"/>
            <a:ext cx="11027229" cy="740229"/>
          </a:xfrm>
        </p:spPr>
        <p:txBody>
          <a:bodyPr>
            <a:normAutofit/>
          </a:bodyPr>
          <a:lstStyle/>
          <a:p>
            <a:r>
              <a:rPr lang="en-IN" dirty="0"/>
              <a:t>🏢</a:t>
            </a:r>
            <a:r>
              <a:rPr lang="en-US" dirty="0">
                <a:solidFill>
                  <a:srgbClr val="FF0000"/>
                </a:solidFill>
                <a:latin typeface="Agency FB" panose="020B0503020202020204" pitchFamily="34" charset="0"/>
              </a:rPr>
              <a:t>Introduction:</a:t>
            </a:r>
            <a:endParaRPr lang="en-IN" dirty="0">
              <a:solidFill>
                <a:srgbClr val="FF0000"/>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285C652E-94FC-603C-0561-BB0CBA4ADCDE}"/>
              </a:ext>
            </a:extLst>
          </p:cNvPr>
          <p:cNvSpPr>
            <a:spLocks noGrp="1"/>
          </p:cNvSpPr>
          <p:nvPr>
            <p:ph idx="1"/>
          </p:nvPr>
        </p:nvSpPr>
        <p:spPr>
          <a:xfrm>
            <a:off x="326571" y="1175657"/>
            <a:ext cx="11549743" cy="5486400"/>
          </a:xfrm>
        </p:spPr>
        <p:txBody>
          <a:bodyPr>
            <a:normAutofit fontScale="85000" lnSpcReduction="20000"/>
          </a:bodyPr>
          <a:lstStyle/>
          <a:p>
            <a:r>
              <a:rPr lang="en-US" b="1" dirty="0">
                <a:solidFill>
                  <a:srgbClr val="FFC000"/>
                </a:solidFill>
                <a:latin typeface="Tw Cen MT" panose="020B0602020104020603" pitchFamily="34" charset="0"/>
              </a:rPr>
              <a:t>Target Corporation</a:t>
            </a:r>
            <a:r>
              <a:rPr lang="en-US" dirty="0">
                <a:solidFill>
                  <a:srgbClr val="FFC000"/>
                </a:solidFill>
                <a:latin typeface="Tw Cen MT" panose="020B0602020104020603" pitchFamily="34" charset="0"/>
              </a:rPr>
              <a:t> </a:t>
            </a:r>
            <a:r>
              <a:rPr lang="en-US" dirty="0">
                <a:solidFill>
                  <a:schemeClr val="accent4"/>
                </a:solidFill>
                <a:latin typeface="Tw Cen MT" panose="020B0602020104020603" pitchFamily="34" charset="0"/>
              </a:rPr>
              <a:t>is one of the largest retail companies in </a:t>
            </a:r>
            <a:r>
              <a:rPr lang="en-US" dirty="0">
                <a:solidFill>
                  <a:srgbClr val="FFC000"/>
                </a:solidFill>
                <a:latin typeface="Tw Cen MT" panose="020B0602020104020603" pitchFamily="34" charset="0"/>
              </a:rPr>
              <a:t>the United States, headquartered in </a:t>
            </a:r>
            <a:r>
              <a:rPr lang="en-US" b="1" dirty="0">
                <a:solidFill>
                  <a:srgbClr val="FFC000"/>
                </a:solidFill>
                <a:latin typeface="Tw Cen MT" panose="020B0602020104020603" pitchFamily="34" charset="0"/>
              </a:rPr>
              <a:t>Minneapolis, Minnesota</a:t>
            </a:r>
            <a:r>
              <a:rPr lang="en-US" dirty="0">
                <a:solidFill>
                  <a:srgbClr val="FFC000"/>
                </a:solidFill>
                <a:latin typeface="Tw Cen MT" panose="020B0602020104020603" pitchFamily="34" charset="0"/>
              </a:rPr>
              <a:t>.</a:t>
            </a:r>
            <a:r>
              <a:rPr lang="en-US" dirty="0">
                <a:solidFill>
                  <a:schemeClr val="accent4"/>
                </a:solidFill>
                <a:latin typeface="Tw Cen MT" panose="020B0602020104020603" pitchFamily="34" charset="0"/>
              </a:rPr>
              <a:t> Founded in </a:t>
            </a:r>
            <a:r>
              <a:rPr lang="en-US" b="1" dirty="0">
                <a:solidFill>
                  <a:srgbClr val="FFC000"/>
                </a:solidFill>
                <a:latin typeface="Tw Cen MT" panose="020B0602020104020603" pitchFamily="34" charset="0"/>
              </a:rPr>
              <a:t>1902</a:t>
            </a:r>
            <a:r>
              <a:rPr lang="en-US" dirty="0">
                <a:solidFill>
                  <a:schemeClr val="accent4"/>
                </a:solidFill>
                <a:latin typeface="Tw Cen MT" panose="020B0602020104020603" pitchFamily="34" charset="0"/>
              </a:rPr>
              <a:t>, Target operates as a </a:t>
            </a:r>
            <a:r>
              <a:rPr lang="en-US" b="1" dirty="0">
                <a:solidFill>
                  <a:srgbClr val="FFC000"/>
                </a:solidFill>
                <a:latin typeface="Tw Cen MT" panose="020B0602020104020603" pitchFamily="34" charset="0"/>
              </a:rPr>
              <a:t>general merchandise retailer</a:t>
            </a:r>
            <a:r>
              <a:rPr lang="en-US" dirty="0">
                <a:solidFill>
                  <a:schemeClr val="accent4"/>
                </a:solidFill>
                <a:latin typeface="Tw Cen MT" panose="020B0602020104020603" pitchFamily="34" charset="0"/>
              </a:rPr>
              <a:t>, offering a wide variety of products including apparel, electronics, groceries, home essentials, and beauty items.</a:t>
            </a:r>
          </a:p>
          <a:p>
            <a:endParaRPr lang="en-US" dirty="0">
              <a:solidFill>
                <a:schemeClr val="accent4"/>
              </a:solidFill>
              <a:latin typeface="Tw Cen MT" panose="020B0602020104020603" pitchFamily="34" charset="0"/>
            </a:endParaRPr>
          </a:p>
          <a:p>
            <a:r>
              <a:rPr lang="en-US" dirty="0">
                <a:solidFill>
                  <a:schemeClr val="accent4"/>
                </a:solidFill>
                <a:latin typeface="Tw Cen MT" panose="020B0602020104020603" pitchFamily="34" charset="0"/>
              </a:rPr>
              <a:t>With a mission to </a:t>
            </a:r>
            <a:r>
              <a:rPr lang="en-US" dirty="0">
                <a:solidFill>
                  <a:srgbClr val="FFC000"/>
                </a:solidFill>
                <a:latin typeface="Tw Cen MT" panose="020B0602020104020603" pitchFamily="34" charset="0"/>
              </a:rPr>
              <a:t>“</a:t>
            </a:r>
            <a:r>
              <a:rPr lang="en-US" b="1" dirty="0">
                <a:solidFill>
                  <a:srgbClr val="FFC000"/>
                </a:solidFill>
                <a:latin typeface="Tw Cen MT" panose="020B0602020104020603" pitchFamily="34" charset="0"/>
              </a:rPr>
              <a:t>help all families discover the joy of everyday life</a:t>
            </a:r>
            <a:r>
              <a:rPr lang="en-US" dirty="0">
                <a:solidFill>
                  <a:srgbClr val="FFC000"/>
                </a:solidFill>
                <a:latin typeface="Tw Cen MT" panose="020B0602020104020603" pitchFamily="34" charset="0"/>
              </a:rPr>
              <a:t>,”</a:t>
            </a:r>
            <a:r>
              <a:rPr lang="en-US" dirty="0">
                <a:solidFill>
                  <a:schemeClr val="accent4"/>
                </a:solidFill>
                <a:latin typeface="Tw Cen MT" panose="020B0602020104020603" pitchFamily="34" charset="0"/>
              </a:rPr>
              <a:t> Target focuses on delivering quality products at affordable prices while emphasizing customer experience, innovation, and community responsibility.</a:t>
            </a:r>
          </a:p>
          <a:p>
            <a:endParaRPr lang="en-US" dirty="0">
              <a:solidFill>
                <a:schemeClr val="accent4"/>
              </a:solidFill>
              <a:latin typeface="Tw Cen MT" panose="020B0602020104020603" pitchFamily="34" charset="0"/>
            </a:endParaRPr>
          </a:p>
          <a:p>
            <a:r>
              <a:rPr lang="en-US" dirty="0">
                <a:solidFill>
                  <a:schemeClr val="accent4"/>
                </a:solidFill>
                <a:latin typeface="Tw Cen MT" panose="020B0602020104020603" pitchFamily="34" charset="0"/>
              </a:rPr>
              <a:t>Target’s business model </a:t>
            </a:r>
            <a:r>
              <a:rPr lang="en-US" dirty="0">
                <a:solidFill>
                  <a:srgbClr val="FFC000"/>
                </a:solidFill>
                <a:latin typeface="Tw Cen MT" panose="020B0602020104020603" pitchFamily="34" charset="0"/>
              </a:rPr>
              <a:t>combines </a:t>
            </a:r>
            <a:r>
              <a:rPr lang="en-US" b="1" dirty="0">
                <a:solidFill>
                  <a:srgbClr val="FFC000"/>
                </a:solidFill>
                <a:latin typeface="Tw Cen MT" panose="020B0602020104020603" pitchFamily="34" charset="0"/>
              </a:rPr>
              <a:t>physical stores</a:t>
            </a:r>
            <a:r>
              <a:rPr lang="en-US" dirty="0">
                <a:solidFill>
                  <a:srgbClr val="FFC000"/>
                </a:solidFill>
                <a:latin typeface="Tw Cen MT" panose="020B0602020104020603" pitchFamily="34" charset="0"/>
              </a:rPr>
              <a:t> and </a:t>
            </a:r>
            <a:r>
              <a:rPr lang="en-US" b="1" dirty="0">
                <a:solidFill>
                  <a:srgbClr val="FFC000"/>
                </a:solidFill>
                <a:latin typeface="Tw Cen MT" panose="020B0602020104020603" pitchFamily="34" charset="0"/>
              </a:rPr>
              <a:t>digital channels</a:t>
            </a:r>
            <a:r>
              <a:rPr lang="en-US" dirty="0">
                <a:solidFill>
                  <a:srgbClr val="FFC000"/>
                </a:solidFill>
                <a:latin typeface="Tw Cen MT" panose="020B0602020104020603" pitchFamily="34" charset="0"/>
              </a:rPr>
              <a:t> </a:t>
            </a:r>
            <a:r>
              <a:rPr lang="en-US" dirty="0">
                <a:solidFill>
                  <a:schemeClr val="accent4"/>
                </a:solidFill>
                <a:latin typeface="Tw Cen MT" panose="020B0602020104020603" pitchFamily="34" charset="0"/>
              </a:rPr>
              <a:t>through its strong </a:t>
            </a:r>
            <a:r>
              <a:rPr lang="en-US" b="1" dirty="0">
                <a:solidFill>
                  <a:srgbClr val="FFC000"/>
                </a:solidFill>
                <a:latin typeface="Tw Cen MT" panose="020B0602020104020603" pitchFamily="34" charset="0"/>
              </a:rPr>
              <a:t>omnichannel strategy</a:t>
            </a:r>
            <a:r>
              <a:rPr lang="en-US" dirty="0">
                <a:solidFill>
                  <a:schemeClr val="accent4"/>
                </a:solidFill>
                <a:latin typeface="Tw Cen MT" panose="020B0602020104020603" pitchFamily="34" charset="0"/>
              </a:rPr>
              <a:t>, allowing customers to shop in-store, online, or through same-day delivery options. The company is also known for its </a:t>
            </a:r>
            <a:r>
              <a:rPr lang="en-US" b="1" dirty="0">
                <a:solidFill>
                  <a:schemeClr val="accent4"/>
                </a:solidFill>
                <a:latin typeface="Tw Cen MT" panose="020B0602020104020603" pitchFamily="34" charset="0"/>
              </a:rPr>
              <a:t>“</a:t>
            </a:r>
            <a:r>
              <a:rPr lang="en-US" b="1" dirty="0">
                <a:solidFill>
                  <a:srgbClr val="FFC000"/>
                </a:solidFill>
                <a:latin typeface="Tw Cen MT" panose="020B0602020104020603" pitchFamily="34" charset="0"/>
              </a:rPr>
              <a:t>cheap-chic” branding</a:t>
            </a:r>
            <a:r>
              <a:rPr lang="en-US" dirty="0">
                <a:solidFill>
                  <a:schemeClr val="accent4"/>
                </a:solidFill>
                <a:latin typeface="Tw Cen MT" panose="020B0602020104020603" pitchFamily="34" charset="0"/>
              </a:rPr>
              <a:t>, blending affordability with modern design.</a:t>
            </a:r>
          </a:p>
          <a:p>
            <a:endParaRPr lang="en-US" dirty="0">
              <a:solidFill>
                <a:schemeClr val="accent4"/>
              </a:solidFill>
              <a:latin typeface="Tw Cen MT" panose="020B0602020104020603" pitchFamily="34" charset="0"/>
            </a:endParaRPr>
          </a:p>
          <a:p>
            <a:r>
              <a:rPr lang="en-US" dirty="0">
                <a:solidFill>
                  <a:schemeClr val="accent4"/>
                </a:solidFill>
                <a:latin typeface="Tw Cen MT" panose="020B0602020104020603" pitchFamily="34" charset="0"/>
              </a:rPr>
              <a:t>As of recent years, Target continues to strengthen its market position by investing in </a:t>
            </a:r>
            <a:r>
              <a:rPr lang="en-US" b="1" dirty="0">
                <a:solidFill>
                  <a:srgbClr val="FFC000"/>
                </a:solidFill>
                <a:latin typeface="Tw Cen MT" panose="020B0602020104020603" pitchFamily="34" charset="0"/>
              </a:rPr>
              <a:t>technology, supply chain efficiency, and sustainability initiatives</a:t>
            </a:r>
            <a:r>
              <a:rPr lang="en-US" dirty="0">
                <a:solidFill>
                  <a:schemeClr val="accent4"/>
                </a:solidFill>
                <a:latin typeface="Tw Cen MT" panose="020B0602020104020603" pitchFamily="34" charset="0"/>
              </a:rPr>
              <a:t>, making it a leader in the global retail industry.</a:t>
            </a:r>
          </a:p>
        </p:txBody>
      </p:sp>
    </p:spTree>
    <p:extLst>
      <p:ext uri="{BB962C8B-B14F-4D97-AF65-F5344CB8AC3E}">
        <p14:creationId xmlns:p14="http://schemas.microsoft.com/office/powerpoint/2010/main" val="732713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FE5E-48BC-B74F-EE7D-A043C1C492C4}"/>
              </a:ext>
            </a:extLst>
          </p:cNvPr>
          <p:cNvSpPr>
            <a:spLocks noGrp="1"/>
          </p:cNvSpPr>
          <p:nvPr>
            <p:ph type="title"/>
          </p:nvPr>
        </p:nvSpPr>
        <p:spPr>
          <a:xfrm>
            <a:off x="238912" y="223614"/>
            <a:ext cx="11648288" cy="701672"/>
          </a:xfrm>
        </p:spPr>
        <p:txBody>
          <a:bodyPr>
            <a:normAutofit/>
          </a:bodyPr>
          <a:lstStyle/>
          <a:p>
            <a:r>
              <a:rPr lang="en-US" b="1" dirty="0">
                <a:solidFill>
                  <a:srgbClr val="FFC000"/>
                </a:solidFill>
                <a:latin typeface="Agency FB" panose="020B0503020202020204" pitchFamily="34" charset="0"/>
              </a:rPr>
              <a:t>3. Order and Fulfillment Analysis</a:t>
            </a:r>
            <a:endParaRPr lang="en-IN" dirty="0"/>
          </a:p>
        </p:txBody>
      </p:sp>
      <p:pic>
        <p:nvPicPr>
          <p:cNvPr id="8" name="Content Placeholder 7">
            <a:extLst>
              <a:ext uri="{FF2B5EF4-FFF2-40B4-BE49-F238E27FC236}">
                <a16:creationId xmlns:a16="http://schemas.microsoft.com/office/drawing/2014/main" id="{C9DEE50E-DF84-DE76-F043-A533051F0695}"/>
              </a:ext>
            </a:extLst>
          </p:cNvPr>
          <p:cNvPicPr>
            <a:picLocks noGrp="1" noChangeAspect="1"/>
          </p:cNvPicPr>
          <p:nvPr>
            <p:ph sz="half" idx="1"/>
          </p:nvPr>
        </p:nvPicPr>
        <p:blipFill>
          <a:blip r:embed="rId2"/>
          <a:stretch>
            <a:fillRect/>
          </a:stretch>
        </p:blipFill>
        <p:spPr>
          <a:xfrm>
            <a:off x="130055" y="1452784"/>
            <a:ext cx="7359315" cy="5100415"/>
          </a:xfrm>
          <a:prstGeom prst="rect">
            <a:avLst/>
          </a:prstGeom>
        </p:spPr>
      </p:pic>
      <p:sp>
        <p:nvSpPr>
          <p:cNvPr id="4" name="Content Placeholder 3">
            <a:extLst>
              <a:ext uri="{FF2B5EF4-FFF2-40B4-BE49-F238E27FC236}">
                <a16:creationId xmlns:a16="http://schemas.microsoft.com/office/drawing/2014/main" id="{3379B95B-9001-612E-C82A-D6DF3190156A}"/>
              </a:ext>
            </a:extLst>
          </p:cNvPr>
          <p:cNvSpPr>
            <a:spLocks noGrp="1"/>
          </p:cNvSpPr>
          <p:nvPr>
            <p:ph sz="half" idx="2"/>
          </p:nvPr>
        </p:nvSpPr>
        <p:spPr>
          <a:xfrm>
            <a:off x="7870371" y="1452784"/>
            <a:ext cx="4191574" cy="5100415"/>
          </a:xfrm>
        </p:spPr>
        <p:txBody>
          <a:bodyPr/>
          <a:lstStyle/>
          <a:p>
            <a:r>
              <a:rPr lang="en-US" dirty="0">
                <a:latin typeface="Tw Cen MT" panose="020B0602020104020603" pitchFamily="34" charset="0"/>
              </a:rPr>
              <a:t>3.Objective :</a:t>
            </a:r>
            <a:r>
              <a:rPr lang="en-US" dirty="0">
                <a:solidFill>
                  <a:schemeClr val="accent3"/>
                </a:solidFill>
                <a:latin typeface="Tw Cen MT" panose="020B0602020104020603" pitchFamily="34" charset="0"/>
              </a:rPr>
              <a:t>To highlight </a:t>
            </a:r>
            <a:r>
              <a:rPr lang="en-US" b="1" dirty="0">
                <a:solidFill>
                  <a:srgbClr val="FFFF00"/>
                </a:solidFill>
                <a:latin typeface="Tw Cen MT" panose="020B0602020104020603" pitchFamily="34" charset="0"/>
              </a:rPr>
              <a:t>outlier cases in delivery performance</a:t>
            </a:r>
            <a:r>
              <a:rPr lang="en-US" dirty="0">
                <a:solidFill>
                  <a:schemeClr val="accent3"/>
                </a:solidFill>
                <a:latin typeface="Tw Cen MT" panose="020B0602020104020603" pitchFamily="34" charset="0"/>
              </a:rPr>
              <a:t>, helping the company focus on </a:t>
            </a:r>
            <a:r>
              <a:rPr lang="en-US" b="1" dirty="0">
                <a:solidFill>
                  <a:srgbClr val="FFFF00"/>
                </a:solidFill>
                <a:latin typeface="Tw Cen MT" panose="020B0602020104020603" pitchFamily="34" charset="0"/>
              </a:rPr>
              <a:t>reducing unusually long delivery times</a:t>
            </a:r>
            <a:r>
              <a:rPr lang="en-US" dirty="0">
                <a:solidFill>
                  <a:srgbClr val="FFFF00"/>
                </a:solidFill>
                <a:latin typeface="Tw Cen MT" panose="020B0602020104020603" pitchFamily="34" charset="0"/>
              </a:rPr>
              <a:t>.</a:t>
            </a:r>
          </a:p>
          <a:p>
            <a:endParaRPr lang="en-US" dirty="0">
              <a:latin typeface="Tw Cen MT" panose="020B0602020104020603" pitchFamily="34" charset="0"/>
            </a:endParaRPr>
          </a:p>
          <a:p>
            <a:r>
              <a:rPr lang="en-US" dirty="0">
                <a:latin typeface="Tw Cen MT" panose="020B0602020104020603" pitchFamily="34" charset="0"/>
              </a:rPr>
              <a:t>Insight : </a:t>
            </a:r>
            <a:r>
              <a:rPr lang="en-US" dirty="0">
                <a:solidFill>
                  <a:schemeClr val="accent3"/>
                </a:solidFill>
                <a:latin typeface="Tw Cen MT" panose="020B0602020104020603" pitchFamily="34" charset="0"/>
              </a:rPr>
              <a:t>The </a:t>
            </a:r>
            <a:r>
              <a:rPr lang="en-US" b="1" dirty="0">
                <a:solidFill>
                  <a:srgbClr val="FFFF00"/>
                </a:solidFill>
                <a:latin typeface="Tw Cen MT" panose="020B0602020104020603" pitchFamily="34" charset="0"/>
              </a:rPr>
              <a:t>highest time </a:t>
            </a:r>
            <a:r>
              <a:rPr lang="en-US" dirty="0">
                <a:solidFill>
                  <a:schemeClr val="accent3"/>
                </a:solidFill>
                <a:latin typeface="Tw Cen MT" panose="020B0602020104020603" pitchFamily="34" charset="0"/>
              </a:rPr>
              <a:t>taken by an order to get delivered is </a:t>
            </a:r>
            <a:r>
              <a:rPr lang="en-US" b="1" dirty="0">
                <a:solidFill>
                  <a:srgbClr val="FFFF00"/>
                </a:solidFill>
                <a:latin typeface="Tw Cen MT" panose="020B0602020104020603" pitchFamily="34" charset="0"/>
              </a:rPr>
              <a:t>99 days.</a:t>
            </a:r>
            <a:endParaRPr lang="en-IN" b="1" dirty="0">
              <a:solidFill>
                <a:srgbClr val="FFFF00"/>
              </a:solidFill>
              <a:latin typeface="Tw Cen MT" panose="020B0602020104020603" pitchFamily="34" charset="0"/>
            </a:endParaRPr>
          </a:p>
        </p:txBody>
      </p:sp>
    </p:spTree>
    <p:extLst>
      <p:ext uri="{BB962C8B-B14F-4D97-AF65-F5344CB8AC3E}">
        <p14:creationId xmlns:p14="http://schemas.microsoft.com/office/powerpoint/2010/main" val="1807105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8792-23E0-1D73-FE02-44E278EF1452}"/>
              </a:ext>
            </a:extLst>
          </p:cNvPr>
          <p:cNvSpPr>
            <a:spLocks noGrp="1"/>
          </p:cNvSpPr>
          <p:nvPr>
            <p:ph type="title"/>
          </p:nvPr>
        </p:nvSpPr>
        <p:spPr>
          <a:xfrm>
            <a:off x="195943" y="87086"/>
            <a:ext cx="11159445" cy="823913"/>
          </a:xfrm>
        </p:spPr>
        <p:txBody>
          <a:bodyPr>
            <a:normAutofit/>
          </a:bodyPr>
          <a:lstStyle/>
          <a:p>
            <a:r>
              <a:rPr lang="en-US" b="1" dirty="0">
                <a:solidFill>
                  <a:srgbClr val="FFC000"/>
                </a:solidFill>
                <a:latin typeface="Agency FB" panose="020B0503020202020204" pitchFamily="34" charset="0"/>
              </a:rPr>
              <a:t>3. Order and Fulfillment Analysis</a:t>
            </a:r>
            <a:endParaRPr lang="en-IN" dirty="0"/>
          </a:p>
        </p:txBody>
      </p:sp>
      <p:sp>
        <p:nvSpPr>
          <p:cNvPr id="3" name="Text Placeholder 2">
            <a:extLst>
              <a:ext uri="{FF2B5EF4-FFF2-40B4-BE49-F238E27FC236}">
                <a16:creationId xmlns:a16="http://schemas.microsoft.com/office/drawing/2014/main" id="{0BE97263-3296-4A01-84DC-A08E06F7EA66}"/>
              </a:ext>
            </a:extLst>
          </p:cNvPr>
          <p:cNvSpPr>
            <a:spLocks noGrp="1"/>
          </p:cNvSpPr>
          <p:nvPr>
            <p:ph type="body" idx="1"/>
          </p:nvPr>
        </p:nvSpPr>
        <p:spPr>
          <a:xfrm>
            <a:off x="373765" y="1382486"/>
            <a:ext cx="5623810" cy="1122589"/>
          </a:xfrm>
        </p:spPr>
        <p:txBody>
          <a:bodyPr>
            <a:noAutofit/>
          </a:bodyPr>
          <a:lstStyle/>
          <a:p>
            <a:r>
              <a:rPr lang="en-US" sz="2000" dirty="0">
                <a:latin typeface="Tw Cen MT" panose="020B0602020104020603" pitchFamily="34" charset="0"/>
              </a:rPr>
              <a:t>4.Objective : </a:t>
            </a:r>
            <a:r>
              <a:rPr lang="en-US" sz="2000" dirty="0">
                <a:solidFill>
                  <a:schemeClr val="accent3"/>
                </a:solidFill>
                <a:latin typeface="Tw Cen MT" panose="020B0602020104020603" pitchFamily="34" charset="0"/>
              </a:rPr>
              <a:t>To find out the city where delivery delays are the most common.</a:t>
            </a:r>
          </a:p>
          <a:p>
            <a:r>
              <a:rPr lang="en-US" sz="2000" dirty="0">
                <a:latin typeface="Tw Cen MT" panose="020B0602020104020603" pitchFamily="34" charset="0"/>
              </a:rPr>
              <a:t>Insight : </a:t>
            </a:r>
            <a:r>
              <a:rPr lang="en-US" sz="2000" dirty="0">
                <a:solidFill>
                  <a:schemeClr val="accent3"/>
                </a:solidFill>
                <a:latin typeface="Tw Cen MT" panose="020B0602020104020603" pitchFamily="34" charset="0"/>
              </a:rPr>
              <a:t>The city with the highest number of delayed order</a:t>
            </a:r>
            <a:r>
              <a:rPr lang="en-US" sz="2000" dirty="0">
                <a:solidFill>
                  <a:srgbClr val="FFFF00"/>
                </a:solidFill>
                <a:latin typeface="Tw Cen MT" panose="020B0602020104020603" pitchFamily="34" charset="0"/>
              </a:rPr>
              <a:t>(145) is Sao Paulo.</a:t>
            </a:r>
            <a:endParaRPr lang="en-IN" sz="2000" dirty="0">
              <a:solidFill>
                <a:srgbClr val="FFFF00"/>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9906449B-9981-960C-8565-E189A41A8A4C}"/>
              </a:ext>
            </a:extLst>
          </p:cNvPr>
          <p:cNvPicPr>
            <a:picLocks noGrp="1" noChangeAspect="1"/>
          </p:cNvPicPr>
          <p:nvPr>
            <p:ph sz="half" idx="2"/>
          </p:nvPr>
        </p:nvPicPr>
        <p:blipFill>
          <a:blip r:embed="rId2"/>
          <a:stretch>
            <a:fillRect/>
          </a:stretch>
        </p:blipFill>
        <p:spPr>
          <a:xfrm>
            <a:off x="195943" y="2701018"/>
            <a:ext cx="5900057" cy="3960132"/>
          </a:xfrm>
          <a:prstGeom prst="rect">
            <a:avLst/>
          </a:prstGeom>
        </p:spPr>
      </p:pic>
      <p:sp>
        <p:nvSpPr>
          <p:cNvPr id="5" name="Text Placeholder 4">
            <a:extLst>
              <a:ext uri="{FF2B5EF4-FFF2-40B4-BE49-F238E27FC236}">
                <a16:creationId xmlns:a16="http://schemas.microsoft.com/office/drawing/2014/main" id="{A27DA036-C7CC-489C-66FA-1A3ED6389E93}"/>
              </a:ext>
            </a:extLst>
          </p:cNvPr>
          <p:cNvSpPr>
            <a:spLocks noGrp="1"/>
          </p:cNvSpPr>
          <p:nvPr>
            <p:ph type="body" sz="quarter" idx="3"/>
          </p:nvPr>
        </p:nvSpPr>
        <p:spPr>
          <a:xfrm>
            <a:off x="6600832" y="1219200"/>
            <a:ext cx="5195175" cy="1285875"/>
          </a:xfrm>
        </p:spPr>
        <p:txBody>
          <a:bodyPr>
            <a:noAutofit/>
          </a:bodyPr>
          <a:lstStyle/>
          <a:p>
            <a:r>
              <a:rPr lang="en-US" sz="2000" dirty="0">
                <a:latin typeface="Tw Cen MT" panose="020B0602020104020603" pitchFamily="34" charset="0"/>
              </a:rPr>
              <a:t>5.Objective : </a:t>
            </a:r>
            <a:r>
              <a:rPr lang="en-US" sz="2000" dirty="0">
                <a:solidFill>
                  <a:schemeClr val="accent3"/>
                </a:solidFill>
                <a:latin typeface="Tw Cen MT" panose="020B0602020104020603" pitchFamily="34" charset="0"/>
              </a:rPr>
              <a:t>To find out the state where delivery delays are most common.</a:t>
            </a:r>
          </a:p>
          <a:p>
            <a:r>
              <a:rPr lang="en-IN" sz="2000" dirty="0">
                <a:latin typeface="Tw Cen MT" panose="020B0602020104020603" pitchFamily="34" charset="0"/>
              </a:rPr>
              <a:t>Insight : </a:t>
            </a:r>
            <a:r>
              <a:rPr lang="en-IN" sz="2000" dirty="0">
                <a:solidFill>
                  <a:schemeClr val="accent3"/>
                </a:solidFill>
                <a:latin typeface="Tw Cen MT" panose="020B0602020104020603" pitchFamily="34" charset="0"/>
              </a:rPr>
              <a:t>The state with the highest number of delayed order</a:t>
            </a:r>
            <a:r>
              <a:rPr lang="en-IN" sz="2000" dirty="0">
                <a:solidFill>
                  <a:srgbClr val="FFFF00"/>
                </a:solidFill>
                <a:latin typeface="Tw Cen MT" panose="020B0602020104020603" pitchFamily="34" charset="0"/>
              </a:rPr>
              <a:t>(338) is SP.</a:t>
            </a:r>
            <a:endParaRPr lang="en-US" sz="2000" dirty="0">
              <a:solidFill>
                <a:srgbClr val="FFFF00"/>
              </a:solidFill>
              <a:latin typeface="Tw Cen MT" panose="020B0602020104020603" pitchFamily="34" charset="0"/>
            </a:endParaRPr>
          </a:p>
        </p:txBody>
      </p:sp>
      <p:pic>
        <p:nvPicPr>
          <p:cNvPr id="16" name="Content Placeholder 15">
            <a:extLst>
              <a:ext uri="{FF2B5EF4-FFF2-40B4-BE49-F238E27FC236}">
                <a16:creationId xmlns:a16="http://schemas.microsoft.com/office/drawing/2014/main" id="{21F8734D-A8A0-5249-7D13-084475EE98DE}"/>
              </a:ext>
            </a:extLst>
          </p:cNvPr>
          <p:cNvPicPr>
            <a:picLocks noGrp="1" noChangeAspect="1"/>
          </p:cNvPicPr>
          <p:nvPr>
            <p:ph sz="quarter" idx="4"/>
          </p:nvPr>
        </p:nvPicPr>
        <p:blipFill>
          <a:blip r:embed="rId3"/>
          <a:stretch>
            <a:fillRect/>
          </a:stretch>
        </p:blipFill>
        <p:spPr>
          <a:xfrm>
            <a:off x="6477000" y="2701017"/>
            <a:ext cx="5519057" cy="3960131"/>
          </a:xfrm>
          <a:prstGeom prst="rect">
            <a:avLst/>
          </a:prstGeom>
        </p:spPr>
      </p:pic>
    </p:spTree>
    <p:extLst>
      <p:ext uri="{BB962C8B-B14F-4D97-AF65-F5344CB8AC3E}">
        <p14:creationId xmlns:p14="http://schemas.microsoft.com/office/powerpoint/2010/main" val="356101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5BEE-8DF1-91DA-00D0-55E7A31EC25D}"/>
              </a:ext>
            </a:extLst>
          </p:cNvPr>
          <p:cNvSpPr>
            <a:spLocks noGrp="1"/>
          </p:cNvSpPr>
          <p:nvPr>
            <p:ph type="title"/>
          </p:nvPr>
        </p:nvSpPr>
        <p:spPr>
          <a:xfrm>
            <a:off x="141968" y="87087"/>
            <a:ext cx="6443889" cy="661291"/>
          </a:xfrm>
        </p:spPr>
        <p:txBody>
          <a:bodyPr>
            <a:normAutofit/>
          </a:bodyPr>
          <a:lstStyle/>
          <a:p>
            <a:r>
              <a:rPr lang="en-US" sz="3600" b="1" dirty="0">
                <a:solidFill>
                  <a:srgbClr val="FFC000"/>
                </a:solidFill>
                <a:latin typeface="Agency FB" panose="020B0503020202020204" pitchFamily="34" charset="0"/>
              </a:rPr>
              <a:t>3. Order and Fulfillment Analysis</a:t>
            </a:r>
            <a:endParaRPr lang="en-IN" sz="3600" dirty="0"/>
          </a:p>
        </p:txBody>
      </p:sp>
      <p:sp>
        <p:nvSpPr>
          <p:cNvPr id="3" name="Text Placeholder 2">
            <a:extLst>
              <a:ext uri="{FF2B5EF4-FFF2-40B4-BE49-F238E27FC236}">
                <a16:creationId xmlns:a16="http://schemas.microsoft.com/office/drawing/2014/main" id="{98AD6351-6127-8F8A-CEE7-7E22076D9167}"/>
              </a:ext>
            </a:extLst>
          </p:cNvPr>
          <p:cNvSpPr>
            <a:spLocks noGrp="1"/>
          </p:cNvSpPr>
          <p:nvPr>
            <p:ph type="body" idx="1"/>
          </p:nvPr>
        </p:nvSpPr>
        <p:spPr>
          <a:xfrm>
            <a:off x="141967" y="947056"/>
            <a:ext cx="6443890" cy="1382486"/>
          </a:xfrm>
        </p:spPr>
        <p:txBody>
          <a:bodyPr>
            <a:noAutofit/>
          </a:bodyPr>
          <a:lstStyle/>
          <a:p>
            <a:r>
              <a:rPr lang="en-US" sz="1800" dirty="0">
                <a:latin typeface="Tw Cen MT" panose="020B0602020104020603" pitchFamily="34" charset="0"/>
              </a:rPr>
              <a:t>6. Objective : </a:t>
            </a:r>
            <a:r>
              <a:rPr lang="en-US" sz="1800" dirty="0">
                <a:solidFill>
                  <a:schemeClr val="accent3"/>
                </a:solidFill>
                <a:latin typeface="Tw Cen MT" panose="020B0602020104020603" pitchFamily="34" charset="0"/>
              </a:rPr>
              <a:t>To identify the order cancellation trends over months:</a:t>
            </a:r>
          </a:p>
          <a:p>
            <a:r>
              <a:rPr lang="en-US" sz="1800" dirty="0">
                <a:latin typeface="Tw Cen MT" panose="020B0602020104020603" pitchFamily="34" charset="0"/>
              </a:rPr>
              <a:t>Insight </a:t>
            </a:r>
            <a:r>
              <a:rPr lang="en-US" sz="1800" dirty="0">
                <a:solidFill>
                  <a:srgbClr val="FFFF00"/>
                </a:solidFill>
                <a:latin typeface="Tw Cen MT" panose="020B0602020104020603" pitchFamily="34" charset="0"/>
              </a:rPr>
              <a:t>: </a:t>
            </a:r>
            <a:r>
              <a:rPr lang="en-US" sz="1800" dirty="0">
                <a:solidFill>
                  <a:schemeClr val="accent3"/>
                </a:solidFill>
                <a:latin typeface="Tw Cen MT" panose="020B0602020104020603" pitchFamily="34" charset="0"/>
              </a:rPr>
              <a:t>Highest cancellation percentage was seen in </a:t>
            </a:r>
            <a:r>
              <a:rPr lang="en-US" sz="1800" dirty="0">
                <a:solidFill>
                  <a:srgbClr val="FFFF00"/>
                </a:solidFill>
                <a:latin typeface="Tw Cen MT" panose="020B0602020104020603" pitchFamily="34" charset="0"/>
              </a:rPr>
              <a:t>October 2018 Where total orders were 4 and canceled order were also 4 .</a:t>
            </a:r>
          </a:p>
        </p:txBody>
      </p:sp>
      <p:pic>
        <p:nvPicPr>
          <p:cNvPr id="8" name="Content Placeholder 7">
            <a:extLst>
              <a:ext uri="{FF2B5EF4-FFF2-40B4-BE49-F238E27FC236}">
                <a16:creationId xmlns:a16="http://schemas.microsoft.com/office/drawing/2014/main" id="{1A35EA2D-4F55-F082-349E-7BF541FD79DD}"/>
              </a:ext>
            </a:extLst>
          </p:cNvPr>
          <p:cNvPicPr>
            <a:picLocks noGrp="1" noChangeAspect="1"/>
          </p:cNvPicPr>
          <p:nvPr>
            <p:ph sz="half" idx="2"/>
          </p:nvPr>
        </p:nvPicPr>
        <p:blipFill>
          <a:blip r:embed="rId2"/>
          <a:stretch>
            <a:fillRect/>
          </a:stretch>
        </p:blipFill>
        <p:spPr>
          <a:xfrm>
            <a:off x="141967" y="2528219"/>
            <a:ext cx="6443890" cy="4242694"/>
          </a:xfrm>
          <a:prstGeom prst="rect">
            <a:avLst/>
          </a:prstGeom>
        </p:spPr>
      </p:pic>
      <p:sp>
        <p:nvSpPr>
          <p:cNvPr id="5" name="Text Placeholder 4">
            <a:extLst>
              <a:ext uri="{FF2B5EF4-FFF2-40B4-BE49-F238E27FC236}">
                <a16:creationId xmlns:a16="http://schemas.microsoft.com/office/drawing/2014/main" id="{3F74A4B3-EC5E-43BB-6A52-669D5450CB80}"/>
              </a:ext>
            </a:extLst>
          </p:cNvPr>
          <p:cNvSpPr>
            <a:spLocks noGrp="1"/>
          </p:cNvSpPr>
          <p:nvPr>
            <p:ph type="body" sz="quarter" idx="3"/>
          </p:nvPr>
        </p:nvSpPr>
        <p:spPr>
          <a:xfrm>
            <a:off x="7031439" y="947056"/>
            <a:ext cx="5018594" cy="1382486"/>
          </a:xfrm>
        </p:spPr>
        <p:txBody>
          <a:bodyPr>
            <a:normAutofit fontScale="92500" lnSpcReduction="10000"/>
          </a:bodyPr>
          <a:lstStyle/>
          <a:p>
            <a:r>
              <a:rPr lang="en-US" dirty="0">
                <a:latin typeface="Tw Cen MT" panose="020B0602020104020603" pitchFamily="34" charset="0"/>
              </a:rPr>
              <a:t>7.Objective : </a:t>
            </a:r>
            <a:r>
              <a:rPr lang="en-US" dirty="0">
                <a:solidFill>
                  <a:schemeClr val="accent3"/>
                </a:solidFill>
                <a:latin typeface="Tw Cen MT" panose="020B0602020104020603" pitchFamily="34" charset="0"/>
              </a:rPr>
              <a:t>To identify where the most sellers and customers are concentrated</a:t>
            </a:r>
          </a:p>
          <a:p>
            <a:r>
              <a:rPr lang="en-US" dirty="0">
                <a:latin typeface="Tw Cen MT" panose="020B0602020104020603" pitchFamily="34" charset="0"/>
              </a:rPr>
              <a:t>Insight : </a:t>
            </a:r>
            <a:r>
              <a:rPr lang="en-US" dirty="0">
                <a:solidFill>
                  <a:srgbClr val="FFFF00"/>
                </a:solidFill>
                <a:latin typeface="Tw Cen MT" panose="020B0602020104020603" pitchFamily="34" charset="0"/>
              </a:rPr>
              <a:t>MG State </a:t>
            </a:r>
            <a:r>
              <a:rPr lang="en-US" dirty="0">
                <a:solidFill>
                  <a:schemeClr val="accent3"/>
                </a:solidFill>
                <a:latin typeface="Tw Cen MT" panose="020B0602020104020603" pitchFamily="34" charset="0"/>
              </a:rPr>
              <a:t>has the highest number of </a:t>
            </a:r>
            <a:r>
              <a:rPr lang="en-US" dirty="0">
                <a:solidFill>
                  <a:srgbClr val="FFFF00"/>
                </a:solidFill>
                <a:latin typeface="Tw Cen MT" panose="020B0602020104020603" pitchFamily="34" charset="0"/>
              </a:rPr>
              <a:t>city (745)</a:t>
            </a:r>
            <a:endParaRPr lang="en-IN" dirty="0">
              <a:solidFill>
                <a:srgbClr val="FFFF00"/>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613E305F-5337-CC8E-5C1F-58B19328A644}"/>
              </a:ext>
            </a:extLst>
          </p:cNvPr>
          <p:cNvPicPr>
            <a:picLocks noGrp="1" noChangeAspect="1"/>
          </p:cNvPicPr>
          <p:nvPr>
            <p:ph sz="quarter" idx="4"/>
          </p:nvPr>
        </p:nvPicPr>
        <p:blipFill>
          <a:blip r:embed="rId3"/>
          <a:stretch>
            <a:fillRect/>
          </a:stretch>
        </p:blipFill>
        <p:spPr>
          <a:xfrm>
            <a:off x="7031439" y="2528220"/>
            <a:ext cx="5018594" cy="4144724"/>
          </a:xfrm>
          <a:prstGeom prst="rect">
            <a:avLst/>
          </a:prstGeom>
        </p:spPr>
      </p:pic>
    </p:spTree>
    <p:extLst>
      <p:ext uri="{BB962C8B-B14F-4D97-AF65-F5344CB8AC3E}">
        <p14:creationId xmlns:p14="http://schemas.microsoft.com/office/powerpoint/2010/main" val="130439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A1AD-4A38-29A2-5061-3B7A3C63B88D}"/>
              </a:ext>
            </a:extLst>
          </p:cNvPr>
          <p:cNvSpPr>
            <a:spLocks noGrp="1"/>
          </p:cNvSpPr>
          <p:nvPr>
            <p:ph type="title"/>
          </p:nvPr>
        </p:nvSpPr>
        <p:spPr>
          <a:xfrm>
            <a:off x="93992" y="172303"/>
            <a:ext cx="11261396" cy="524383"/>
          </a:xfrm>
        </p:spPr>
        <p:txBody>
          <a:bodyPr>
            <a:normAutofit fontScale="90000"/>
          </a:bodyPr>
          <a:lstStyle/>
          <a:p>
            <a:r>
              <a:rPr lang="en-US" b="1" dirty="0">
                <a:solidFill>
                  <a:srgbClr val="FFC000"/>
                </a:solidFill>
                <a:latin typeface="Agency FB" panose="020B0503020202020204" pitchFamily="34" charset="0"/>
              </a:rPr>
              <a:t>3. Order and Fulfillment Analysis</a:t>
            </a:r>
            <a:endParaRPr lang="en-IN" dirty="0"/>
          </a:p>
        </p:txBody>
      </p:sp>
      <p:sp>
        <p:nvSpPr>
          <p:cNvPr id="3" name="Text Placeholder 2">
            <a:extLst>
              <a:ext uri="{FF2B5EF4-FFF2-40B4-BE49-F238E27FC236}">
                <a16:creationId xmlns:a16="http://schemas.microsoft.com/office/drawing/2014/main" id="{D3AA8B73-3DD0-24C9-3404-A9B1F99C9700}"/>
              </a:ext>
            </a:extLst>
          </p:cNvPr>
          <p:cNvSpPr>
            <a:spLocks noGrp="1"/>
          </p:cNvSpPr>
          <p:nvPr>
            <p:ph type="body" idx="1"/>
          </p:nvPr>
        </p:nvSpPr>
        <p:spPr>
          <a:xfrm>
            <a:off x="192417" y="1058352"/>
            <a:ext cx="6485915" cy="901077"/>
          </a:xfrm>
        </p:spPr>
        <p:txBody>
          <a:bodyPr>
            <a:normAutofit/>
          </a:bodyPr>
          <a:lstStyle/>
          <a:p>
            <a:r>
              <a:rPr lang="en-US" dirty="0">
                <a:latin typeface="Tw Cen MT" panose="020B0602020104020603" pitchFamily="34" charset="0"/>
              </a:rPr>
              <a:t>8.Objective : </a:t>
            </a:r>
            <a:r>
              <a:rPr lang="en-US" sz="2000" dirty="0">
                <a:solidFill>
                  <a:schemeClr val="accent3"/>
                </a:solidFill>
                <a:latin typeface="Tw Cen MT" panose="020B0602020104020603" pitchFamily="34" charset="0"/>
              </a:rPr>
              <a:t>To assess the regional delivery performance</a:t>
            </a:r>
            <a:endParaRPr lang="en-IN" sz="2000"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B1192AAB-8B8C-941D-DC4F-82E80E7AFFBF}"/>
              </a:ext>
            </a:extLst>
          </p:cNvPr>
          <p:cNvPicPr>
            <a:picLocks noGrp="1" noChangeAspect="1"/>
          </p:cNvPicPr>
          <p:nvPr>
            <p:ph sz="half" idx="2"/>
          </p:nvPr>
        </p:nvPicPr>
        <p:blipFill>
          <a:blip r:embed="rId2"/>
          <a:stretch>
            <a:fillRect/>
          </a:stretch>
        </p:blipFill>
        <p:spPr>
          <a:xfrm>
            <a:off x="213597" y="2321095"/>
            <a:ext cx="6219859" cy="4155905"/>
          </a:xfrm>
          <a:prstGeom prst="rect">
            <a:avLst/>
          </a:prstGeom>
        </p:spPr>
      </p:pic>
      <p:sp>
        <p:nvSpPr>
          <p:cNvPr id="4" name="Rectangle 1">
            <a:extLst>
              <a:ext uri="{FF2B5EF4-FFF2-40B4-BE49-F238E27FC236}">
                <a16:creationId xmlns:a16="http://schemas.microsoft.com/office/drawing/2014/main" id="{3D365657-C730-0CC2-B5A0-A6325362A69A}"/>
              </a:ext>
            </a:extLst>
          </p:cNvPr>
          <p:cNvSpPr>
            <a:spLocks noGrp="1" noChangeArrowheads="1"/>
          </p:cNvSpPr>
          <p:nvPr>
            <p:ph type="body" sz="quarter" idx="3"/>
          </p:nvPr>
        </p:nvSpPr>
        <p:spPr bwMode="auto">
          <a:xfrm>
            <a:off x="6934200" y="11571"/>
            <a:ext cx="504420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w Cen MT" panose="020B0602020104020603" pitchFamily="34" charset="0"/>
              </a:rPr>
              <a:t>Insight: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solidFill>
                <a:effectLst/>
                <a:latin typeface="Tw Cen MT" panose="020B0602020104020603" pitchFamily="34" charset="0"/>
              </a:rPr>
              <a:t>The state with the </a:t>
            </a:r>
            <a:r>
              <a:rPr kumimoji="0" lang="en-US" altLang="en-US" sz="1800" b="1" i="0" u="none" strike="noStrike" cap="none" normalizeH="0" baseline="0" dirty="0">
                <a:ln>
                  <a:noFill/>
                </a:ln>
                <a:solidFill>
                  <a:srgbClr val="FFFF00"/>
                </a:solidFill>
                <a:effectLst/>
                <a:latin typeface="Tw Cen MT" panose="020B0602020104020603" pitchFamily="34" charset="0"/>
              </a:rPr>
              <a:t>highest average delivery days</a:t>
            </a:r>
            <a:r>
              <a:rPr kumimoji="0" lang="en-US" altLang="en-US" sz="1800" b="0" i="0" u="none" strike="noStrike" cap="none" normalizeH="0" baseline="0" dirty="0">
                <a:ln>
                  <a:noFill/>
                </a:ln>
                <a:solidFill>
                  <a:srgbClr val="FFFF00"/>
                </a:solidFill>
                <a:effectLst/>
                <a:latin typeface="Tw Cen MT" panose="020B0602020104020603" pitchFamily="34" charset="0"/>
              </a:rPr>
              <a:t> is </a:t>
            </a:r>
            <a:r>
              <a:rPr kumimoji="0" lang="en-US" altLang="en-US" sz="1800" b="1" i="0" u="none" strike="noStrike" cap="none" normalizeH="0" baseline="0" dirty="0">
                <a:ln>
                  <a:noFill/>
                </a:ln>
                <a:solidFill>
                  <a:srgbClr val="FFFF00"/>
                </a:solidFill>
                <a:effectLst/>
                <a:latin typeface="Tw Cen MT" panose="020B0602020104020603" pitchFamily="34" charset="0"/>
              </a:rPr>
              <a:t>RR</a:t>
            </a:r>
            <a:r>
              <a:rPr kumimoji="0" lang="en-US" altLang="en-US" sz="1800" b="0" i="0" u="none" strike="noStrike" cap="none" normalizeH="0" baseline="0" dirty="0">
                <a:ln>
                  <a:noFill/>
                </a:ln>
                <a:solidFill>
                  <a:schemeClr val="accent3"/>
                </a:solidFill>
                <a:effectLst/>
                <a:latin typeface="Tw Cen MT" panose="020B0602020104020603" pitchFamily="34" charset="0"/>
              </a:rPr>
              <a:t>, while the </a:t>
            </a:r>
            <a:r>
              <a:rPr kumimoji="0" lang="en-US" altLang="en-US" sz="1800" b="1" i="0" u="none" strike="noStrike" cap="none" normalizeH="0" baseline="0" dirty="0">
                <a:ln>
                  <a:noFill/>
                </a:ln>
                <a:solidFill>
                  <a:srgbClr val="FFFF00"/>
                </a:solidFill>
                <a:effectLst/>
                <a:latin typeface="Tw Cen MT" panose="020B0602020104020603" pitchFamily="34" charset="0"/>
              </a:rPr>
              <a:t>lowest</a:t>
            </a:r>
            <a:r>
              <a:rPr kumimoji="0" lang="en-US" altLang="en-US" sz="1800" b="0" i="0" u="none" strike="noStrike" cap="none" normalizeH="0" baseline="0" dirty="0">
                <a:ln>
                  <a:noFill/>
                </a:ln>
                <a:solidFill>
                  <a:srgbClr val="FFFF00"/>
                </a:solidFill>
                <a:effectLst/>
                <a:latin typeface="Tw Cen MT" panose="020B0602020104020603" pitchFamily="34" charset="0"/>
              </a:rPr>
              <a:t> is </a:t>
            </a:r>
            <a:r>
              <a:rPr kumimoji="0" lang="en-US" altLang="en-US" sz="1800" b="1" i="0" u="none" strike="noStrike" cap="none" normalizeH="0" baseline="0" dirty="0">
                <a:ln>
                  <a:noFill/>
                </a:ln>
                <a:solidFill>
                  <a:srgbClr val="FFFF00"/>
                </a:solidFill>
                <a:effectLst/>
                <a:latin typeface="Tw Cen MT" panose="020B0602020104020603" pitchFamily="34" charset="0"/>
              </a:rPr>
              <a:t>SP</a:t>
            </a:r>
            <a:r>
              <a:rPr kumimoji="0" lang="en-US" altLang="en-US" sz="1800" b="0" i="0" u="none" strike="noStrike" cap="none" normalizeH="0" baseline="0" dirty="0">
                <a:ln>
                  <a:noFill/>
                </a:ln>
                <a:solidFill>
                  <a:schemeClr val="accent3"/>
                </a:solidFill>
                <a:effectLst/>
                <a:latin typeface="Tw Cen MT" panose="020B06020201040206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3"/>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solidFill>
                <a:effectLst/>
                <a:latin typeface="Tw Cen MT" panose="020B0602020104020603" pitchFamily="34" charset="0"/>
              </a:rPr>
              <a:t>The </a:t>
            </a:r>
            <a:r>
              <a:rPr kumimoji="0" lang="en-US" altLang="en-US" sz="1800" i="0" u="none" strike="noStrike" cap="none" normalizeH="0" baseline="0" dirty="0">
                <a:ln>
                  <a:noFill/>
                </a:ln>
                <a:solidFill>
                  <a:srgbClr val="FFFF00"/>
                </a:solidFill>
                <a:effectLst/>
                <a:latin typeface="Tw Cen MT" panose="020B0602020104020603" pitchFamily="34" charset="0"/>
              </a:rPr>
              <a:t>fastest delivery record </a:t>
            </a:r>
            <a:r>
              <a:rPr kumimoji="0" lang="en-US" altLang="en-US" sz="1800" b="0" i="0" u="none" strike="noStrike" cap="none" normalizeH="0" baseline="0" dirty="0">
                <a:ln>
                  <a:noFill/>
                </a:ln>
                <a:solidFill>
                  <a:schemeClr val="accent3"/>
                </a:solidFill>
                <a:effectLst/>
                <a:latin typeface="Tw Cen MT" panose="020B0602020104020603" pitchFamily="34" charset="0"/>
              </a:rPr>
              <a:t>was achieved by the </a:t>
            </a:r>
            <a:r>
              <a:rPr kumimoji="0" lang="en-US" altLang="en-US" sz="1800" b="1" i="0" u="none" strike="noStrike" cap="none" normalizeH="0" baseline="0" dirty="0">
                <a:ln>
                  <a:noFill/>
                </a:ln>
                <a:solidFill>
                  <a:srgbClr val="FFFF00"/>
                </a:solidFill>
                <a:effectLst/>
                <a:latin typeface="Tw Cen MT" panose="020B0602020104020603" pitchFamily="34" charset="0"/>
              </a:rPr>
              <a:t>RJ</a:t>
            </a:r>
            <a:r>
              <a:rPr kumimoji="0" lang="en-US" altLang="en-US" sz="1800" b="0" i="0" u="none" strike="noStrike" cap="none" normalizeH="0" baseline="0" dirty="0">
                <a:ln>
                  <a:noFill/>
                </a:ln>
                <a:solidFill>
                  <a:schemeClr val="accent3"/>
                </a:solidFill>
                <a:effectLst/>
                <a:latin typeface="Tw Cen MT" panose="020B0602020104020603" pitchFamily="34" charset="0"/>
              </a:rPr>
              <a:t> state, with a delivery time of </a:t>
            </a:r>
            <a:r>
              <a:rPr kumimoji="0" lang="en-US" altLang="en-US" sz="1800" b="1" i="0" u="none" strike="noStrike" cap="none" normalizeH="0" baseline="0" dirty="0">
                <a:ln>
                  <a:noFill/>
                </a:ln>
                <a:solidFill>
                  <a:srgbClr val="FFFF00"/>
                </a:solidFill>
                <a:effectLst/>
                <a:latin typeface="Tw Cen MT" panose="020B0602020104020603" pitchFamily="34" charset="0"/>
              </a:rPr>
              <a:t>0 days</a:t>
            </a:r>
            <a:r>
              <a:rPr kumimoji="0" lang="en-US" altLang="en-US" sz="1800" b="0" i="0" u="none" strike="noStrike" cap="none" normalizeH="0" baseline="0" dirty="0">
                <a:ln>
                  <a:noFill/>
                </a:ln>
                <a:solidFill>
                  <a:srgbClr val="FFFF00"/>
                </a:solidFill>
                <a:effectLst/>
                <a:latin typeface="Tw Cen MT" panose="020B06020201040206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3"/>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solidFill>
                <a:effectLst/>
                <a:latin typeface="Tw Cen MT" panose="020B0602020104020603" pitchFamily="34" charset="0"/>
              </a:rPr>
              <a:t>The </a:t>
            </a:r>
            <a:r>
              <a:rPr kumimoji="0" lang="en-US" altLang="en-US" sz="1800" b="1" i="0" u="none" strike="noStrike" cap="none" normalizeH="0" baseline="0" dirty="0">
                <a:ln>
                  <a:noFill/>
                </a:ln>
                <a:solidFill>
                  <a:srgbClr val="FFFF00"/>
                </a:solidFill>
                <a:effectLst/>
                <a:latin typeface="Tw Cen MT" panose="020B0602020104020603" pitchFamily="34" charset="0"/>
              </a:rPr>
              <a:t>slowest delivery record</a:t>
            </a:r>
            <a:r>
              <a:rPr kumimoji="0" lang="en-US" altLang="en-US" sz="1800" b="0" i="0" u="none" strike="noStrike" cap="none" normalizeH="0" baseline="0" dirty="0">
                <a:ln>
                  <a:noFill/>
                </a:ln>
                <a:solidFill>
                  <a:srgbClr val="FFFF00"/>
                </a:solidFill>
                <a:effectLst/>
                <a:latin typeface="Tw Cen MT" panose="020B0602020104020603" pitchFamily="34" charset="0"/>
              </a:rPr>
              <a:t> </a:t>
            </a:r>
            <a:r>
              <a:rPr kumimoji="0" lang="en-US" altLang="en-US" sz="1800" b="0" i="0" u="none" strike="noStrike" cap="none" normalizeH="0" baseline="0" dirty="0">
                <a:ln>
                  <a:noFill/>
                </a:ln>
                <a:solidFill>
                  <a:schemeClr val="accent3"/>
                </a:solidFill>
                <a:effectLst/>
                <a:latin typeface="Tw Cen MT" panose="020B0602020104020603" pitchFamily="34" charset="0"/>
              </a:rPr>
              <a:t>is held by the </a:t>
            </a:r>
            <a:r>
              <a:rPr kumimoji="0" lang="en-US" altLang="en-US" sz="1800" b="1" i="0" u="none" strike="noStrike" cap="none" normalizeH="0" baseline="0" dirty="0">
                <a:ln>
                  <a:noFill/>
                </a:ln>
                <a:solidFill>
                  <a:srgbClr val="FFFF00"/>
                </a:solidFill>
                <a:effectLst/>
                <a:latin typeface="Tw Cen MT" panose="020B0602020104020603" pitchFamily="34" charset="0"/>
              </a:rPr>
              <a:t>ES</a:t>
            </a:r>
            <a:r>
              <a:rPr kumimoji="0" lang="en-US" altLang="en-US" sz="1800" b="0" i="0" u="none" strike="noStrike" cap="none" normalizeH="0" baseline="0" dirty="0">
                <a:ln>
                  <a:noFill/>
                </a:ln>
                <a:solidFill>
                  <a:schemeClr val="accent3"/>
                </a:solidFill>
                <a:effectLst/>
                <a:latin typeface="Tw Cen MT" panose="020B0602020104020603" pitchFamily="34" charset="0"/>
              </a:rPr>
              <a:t> state, with a delivery time of </a:t>
            </a:r>
            <a:r>
              <a:rPr lang="en-US" altLang="en-US" sz="1800" dirty="0">
                <a:solidFill>
                  <a:srgbClr val="FFFF00"/>
                </a:solidFill>
                <a:latin typeface="Tw Cen MT" panose="020B0602020104020603" pitchFamily="34" charset="0"/>
              </a:rPr>
              <a:t>2</a:t>
            </a:r>
            <a:r>
              <a:rPr kumimoji="0" lang="en-US" altLang="en-US" sz="1800" b="1" i="0" u="none" strike="noStrike" cap="none" normalizeH="0" baseline="0" dirty="0">
                <a:ln>
                  <a:noFill/>
                </a:ln>
                <a:solidFill>
                  <a:srgbClr val="FFFF00"/>
                </a:solidFill>
                <a:effectLst/>
                <a:latin typeface="Tw Cen MT" panose="020B0602020104020603" pitchFamily="34" charset="0"/>
              </a:rPr>
              <a:t>10 days</a:t>
            </a:r>
            <a:r>
              <a:rPr kumimoji="0" lang="en-US" altLang="en-US" sz="1800" b="0" i="0" u="none" strike="noStrike" cap="none" normalizeH="0" baseline="0" dirty="0">
                <a:ln>
                  <a:noFill/>
                </a:ln>
                <a:solidFill>
                  <a:srgbClr val="FFFF00"/>
                </a:solidFill>
                <a:effectLst/>
                <a:latin typeface="Tw Cen MT" panose="020B0602020104020603" pitchFamily="34" charset="0"/>
              </a:rPr>
              <a:t>.</a:t>
            </a:r>
          </a:p>
        </p:txBody>
      </p:sp>
      <p:pic>
        <p:nvPicPr>
          <p:cNvPr id="14" name="Content Placeholder 13">
            <a:extLst>
              <a:ext uri="{FF2B5EF4-FFF2-40B4-BE49-F238E27FC236}">
                <a16:creationId xmlns:a16="http://schemas.microsoft.com/office/drawing/2014/main" id="{6B816341-E2B8-F5F1-BFFF-0F5F96392AA2}"/>
              </a:ext>
            </a:extLst>
          </p:cNvPr>
          <p:cNvPicPr>
            <a:picLocks noGrp="1" noChangeAspect="1"/>
          </p:cNvPicPr>
          <p:nvPr>
            <p:ph sz="quarter" idx="4"/>
          </p:nvPr>
        </p:nvPicPr>
        <p:blipFill>
          <a:blip r:embed="rId3"/>
          <a:stretch>
            <a:fillRect/>
          </a:stretch>
        </p:blipFill>
        <p:spPr>
          <a:xfrm>
            <a:off x="6934199" y="3028623"/>
            <a:ext cx="5044203" cy="3448377"/>
          </a:xfrm>
          <a:prstGeom prst="rect">
            <a:avLst/>
          </a:prstGeom>
        </p:spPr>
      </p:pic>
    </p:spTree>
    <p:extLst>
      <p:ext uri="{BB962C8B-B14F-4D97-AF65-F5344CB8AC3E}">
        <p14:creationId xmlns:p14="http://schemas.microsoft.com/office/powerpoint/2010/main" val="3134935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FE67-6137-2B23-DCA4-E71550B363E4}"/>
              </a:ext>
            </a:extLst>
          </p:cNvPr>
          <p:cNvSpPr>
            <a:spLocks noGrp="1"/>
          </p:cNvSpPr>
          <p:nvPr>
            <p:ph type="title"/>
          </p:nvPr>
        </p:nvSpPr>
        <p:spPr>
          <a:xfrm>
            <a:off x="163286" y="166686"/>
            <a:ext cx="7653035" cy="704171"/>
          </a:xfrm>
        </p:spPr>
        <p:txBody>
          <a:bodyPr>
            <a:normAutofit/>
          </a:bodyPr>
          <a:lstStyle/>
          <a:p>
            <a:r>
              <a:rPr lang="en-US" sz="3600" b="1" dirty="0">
                <a:solidFill>
                  <a:srgbClr val="FFC000"/>
                </a:solidFill>
                <a:latin typeface="Agency FB" panose="020B0503020202020204" pitchFamily="34" charset="0"/>
              </a:rPr>
              <a:t>3. Order and Fulfillment Analysis</a:t>
            </a:r>
            <a:endParaRPr lang="en-IN" sz="3600" dirty="0"/>
          </a:p>
        </p:txBody>
      </p:sp>
      <p:sp>
        <p:nvSpPr>
          <p:cNvPr id="3" name="Text Placeholder 2">
            <a:extLst>
              <a:ext uri="{FF2B5EF4-FFF2-40B4-BE49-F238E27FC236}">
                <a16:creationId xmlns:a16="http://schemas.microsoft.com/office/drawing/2014/main" id="{A74FE373-21C8-66F4-FA74-1ED4C2F5F868}"/>
              </a:ext>
            </a:extLst>
          </p:cNvPr>
          <p:cNvSpPr>
            <a:spLocks noGrp="1"/>
          </p:cNvSpPr>
          <p:nvPr>
            <p:ph type="body" idx="1"/>
          </p:nvPr>
        </p:nvSpPr>
        <p:spPr>
          <a:xfrm>
            <a:off x="208076" y="1314451"/>
            <a:ext cx="7608245" cy="1189264"/>
          </a:xfrm>
        </p:spPr>
        <p:txBody>
          <a:bodyPr>
            <a:normAutofit fontScale="85000" lnSpcReduction="20000"/>
          </a:bodyPr>
          <a:lstStyle/>
          <a:p>
            <a:r>
              <a:rPr lang="en-US" dirty="0"/>
              <a:t>9.Objective : </a:t>
            </a:r>
          </a:p>
          <a:p>
            <a:r>
              <a:rPr lang="en-US" dirty="0">
                <a:solidFill>
                  <a:schemeClr val="accent3"/>
                </a:solidFill>
                <a:latin typeface="Tw Cen MT" panose="020B0602020104020603" pitchFamily="34" charset="0"/>
              </a:rPr>
              <a:t>To identify the time of day when customers are most active in placing orders, helping </a:t>
            </a:r>
            <a:r>
              <a:rPr lang="en-US" dirty="0">
                <a:solidFill>
                  <a:srgbClr val="FFFF00"/>
                </a:solidFill>
                <a:latin typeface="Tw Cen MT" panose="020B0602020104020603" pitchFamily="34" charset="0"/>
              </a:rPr>
              <a:t>understand customer purchasing behavior and optimize marketing or operational strategies accordingly.</a:t>
            </a:r>
          </a:p>
        </p:txBody>
      </p:sp>
      <p:pic>
        <p:nvPicPr>
          <p:cNvPr id="9" name="Content Placeholder 8">
            <a:extLst>
              <a:ext uri="{FF2B5EF4-FFF2-40B4-BE49-F238E27FC236}">
                <a16:creationId xmlns:a16="http://schemas.microsoft.com/office/drawing/2014/main" id="{F38DDAF6-FE66-57F7-F7D3-CDF8DD37482C}"/>
              </a:ext>
            </a:extLst>
          </p:cNvPr>
          <p:cNvPicPr>
            <a:picLocks noGrp="1" noChangeAspect="1"/>
          </p:cNvPicPr>
          <p:nvPr>
            <p:ph sz="half" idx="2"/>
          </p:nvPr>
        </p:nvPicPr>
        <p:blipFill>
          <a:blip r:embed="rId2"/>
          <a:stretch>
            <a:fillRect/>
          </a:stretch>
        </p:blipFill>
        <p:spPr>
          <a:xfrm>
            <a:off x="208077" y="2886529"/>
            <a:ext cx="7499010" cy="3804785"/>
          </a:xfrm>
          <a:prstGeom prst="rect">
            <a:avLst/>
          </a:prstGeom>
        </p:spPr>
      </p:pic>
      <p:sp>
        <p:nvSpPr>
          <p:cNvPr id="5" name="Text Placeholder 4">
            <a:extLst>
              <a:ext uri="{FF2B5EF4-FFF2-40B4-BE49-F238E27FC236}">
                <a16:creationId xmlns:a16="http://schemas.microsoft.com/office/drawing/2014/main" id="{19185E70-4524-4137-DF8F-D444B5B7725E}"/>
              </a:ext>
            </a:extLst>
          </p:cNvPr>
          <p:cNvSpPr>
            <a:spLocks noGrp="1"/>
          </p:cNvSpPr>
          <p:nvPr>
            <p:ph type="body" sz="quarter" idx="3"/>
          </p:nvPr>
        </p:nvSpPr>
        <p:spPr>
          <a:xfrm>
            <a:off x="8072391" y="76200"/>
            <a:ext cx="3956323" cy="3592285"/>
          </a:xfrm>
        </p:spPr>
        <p:txBody>
          <a:bodyPr>
            <a:normAutofit fontScale="85000" lnSpcReduction="20000"/>
          </a:bodyPr>
          <a:lstStyle/>
          <a:p>
            <a:endParaRPr lang="en-US" dirty="0">
              <a:latin typeface="Tw Cen MT" panose="020B0602020104020603" pitchFamily="34" charset="0"/>
            </a:endParaRPr>
          </a:p>
          <a:p>
            <a:r>
              <a:rPr lang="en-US" dirty="0">
                <a:latin typeface="Tw Cen MT" panose="020B0602020104020603" pitchFamily="34" charset="0"/>
              </a:rPr>
              <a:t>Insight: </a:t>
            </a:r>
          </a:p>
          <a:p>
            <a:r>
              <a:rPr lang="en-US" dirty="0">
                <a:solidFill>
                  <a:schemeClr val="accent3"/>
                </a:solidFill>
                <a:latin typeface="Tw Cen MT" panose="020B0602020104020603" pitchFamily="34" charset="0"/>
              </a:rPr>
              <a:t>Most customer orders are placed at </a:t>
            </a:r>
            <a:r>
              <a:rPr lang="en-US" dirty="0">
                <a:solidFill>
                  <a:srgbClr val="FFFF00"/>
                </a:solidFill>
                <a:latin typeface="Tw Cen MT" panose="020B0602020104020603" pitchFamily="34" charset="0"/>
              </a:rPr>
              <a:t>night (26315 orders</a:t>
            </a:r>
            <a:r>
              <a:rPr lang="en-US" dirty="0">
                <a:solidFill>
                  <a:schemeClr val="accent3"/>
                </a:solidFill>
                <a:latin typeface="Tw Cen MT" panose="020B0602020104020603" pitchFamily="34" charset="0"/>
              </a:rPr>
              <a:t>), followed by </a:t>
            </a:r>
            <a:r>
              <a:rPr lang="en-US" dirty="0">
                <a:solidFill>
                  <a:srgbClr val="FFFF00"/>
                </a:solidFill>
                <a:latin typeface="Tw Cen MT" panose="020B0602020104020603" pitchFamily="34" charset="0"/>
              </a:rPr>
              <a:t>noon (24744 orders) </a:t>
            </a:r>
            <a:r>
              <a:rPr lang="en-US" dirty="0">
                <a:solidFill>
                  <a:schemeClr val="accent3"/>
                </a:solidFill>
                <a:latin typeface="Tw Cen MT" panose="020B0602020104020603" pitchFamily="34" charset="0"/>
              </a:rPr>
              <a:t>and </a:t>
            </a:r>
            <a:r>
              <a:rPr lang="en-US" dirty="0">
                <a:solidFill>
                  <a:srgbClr val="FFFF00"/>
                </a:solidFill>
                <a:latin typeface="Tw Cen MT" panose="020B0602020104020603" pitchFamily="34" charset="0"/>
              </a:rPr>
              <a:t>evening</a:t>
            </a:r>
            <a:r>
              <a:rPr lang="en-US" dirty="0">
                <a:solidFill>
                  <a:schemeClr val="accent3"/>
                </a:solidFill>
                <a:latin typeface="Tw Cen MT" panose="020B0602020104020603" pitchFamily="34" charset="0"/>
              </a:rPr>
              <a:t> (</a:t>
            </a:r>
            <a:r>
              <a:rPr lang="en-US" dirty="0">
                <a:solidFill>
                  <a:srgbClr val="FFFF00"/>
                </a:solidFill>
                <a:latin typeface="Tw Cen MT" panose="020B0602020104020603" pitchFamily="34" charset="0"/>
              </a:rPr>
              <a:t>23825 orders), </a:t>
            </a:r>
            <a:r>
              <a:rPr lang="en-US" dirty="0">
                <a:solidFill>
                  <a:schemeClr val="accent3"/>
                </a:solidFill>
                <a:latin typeface="Tw Cen MT" panose="020B0602020104020603" pitchFamily="34" charset="0"/>
              </a:rPr>
              <a:t>with the </a:t>
            </a:r>
            <a:r>
              <a:rPr lang="en-US" dirty="0">
                <a:solidFill>
                  <a:srgbClr val="FFFF00"/>
                </a:solidFill>
                <a:latin typeface="Tw Cen MT" panose="020B0602020104020603" pitchFamily="34" charset="0"/>
              </a:rPr>
              <a:t>morning</a:t>
            </a:r>
            <a:r>
              <a:rPr lang="en-US" dirty="0">
                <a:solidFill>
                  <a:schemeClr val="accent3"/>
                </a:solidFill>
                <a:latin typeface="Tw Cen MT" panose="020B0602020104020603" pitchFamily="34" charset="0"/>
              </a:rPr>
              <a:t> (</a:t>
            </a:r>
            <a:r>
              <a:rPr lang="en-US" dirty="0">
                <a:solidFill>
                  <a:srgbClr val="FFFF00"/>
                </a:solidFill>
                <a:latin typeface="Tw Cen MT" panose="020B0602020104020603" pitchFamily="34" charset="0"/>
              </a:rPr>
              <a:t>21594 orders) </a:t>
            </a:r>
            <a:r>
              <a:rPr lang="en-US" dirty="0">
                <a:solidFill>
                  <a:schemeClr val="accent3"/>
                </a:solidFill>
                <a:latin typeface="Tw Cen MT" panose="020B0602020104020603" pitchFamily="34" charset="0"/>
              </a:rPr>
              <a:t>being the least active period.</a:t>
            </a:r>
          </a:p>
          <a:p>
            <a:br>
              <a:rPr lang="en-US" dirty="0">
                <a:solidFill>
                  <a:schemeClr val="accent3"/>
                </a:solidFill>
                <a:latin typeface="Tw Cen MT" panose="020B0602020104020603" pitchFamily="34" charset="0"/>
              </a:rPr>
            </a:br>
            <a:r>
              <a:rPr lang="en-US" dirty="0">
                <a:solidFill>
                  <a:schemeClr val="accent3"/>
                </a:solidFill>
                <a:latin typeface="Tw Cen MT" panose="020B0602020104020603" pitchFamily="34" charset="0"/>
              </a:rPr>
              <a:t>This indicates </a:t>
            </a:r>
            <a:r>
              <a:rPr lang="en-US" dirty="0">
                <a:solidFill>
                  <a:srgbClr val="FFFF00"/>
                </a:solidFill>
                <a:latin typeface="Tw Cen MT" panose="020B0602020104020603" pitchFamily="34" charset="0"/>
              </a:rPr>
              <a:t>that customers are most active during late hours, </a:t>
            </a:r>
            <a:r>
              <a:rPr lang="en-US" dirty="0">
                <a:solidFill>
                  <a:schemeClr val="accent3"/>
                </a:solidFill>
                <a:latin typeface="Tw Cen MT" panose="020B0602020104020603" pitchFamily="34" charset="0"/>
              </a:rPr>
              <a:t>suggesting </a:t>
            </a:r>
            <a:r>
              <a:rPr lang="en-US" dirty="0">
                <a:solidFill>
                  <a:srgbClr val="FFFF00"/>
                </a:solidFill>
                <a:latin typeface="Tw Cen MT" panose="020B0602020104020603" pitchFamily="34" charset="0"/>
              </a:rPr>
              <a:t>that promotional campaigns or ad placements</a:t>
            </a:r>
            <a:r>
              <a:rPr lang="en-US" dirty="0">
                <a:solidFill>
                  <a:schemeClr val="accent3"/>
                </a:solidFill>
                <a:latin typeface="Tw Cen MT" panose="020B0602020104020603" pitchFamily="34" charset="0"/>
              </a:rPr>
              <a:t> might be most </a:t>
            </a:r>
            <a:r>
              <a:rPr lang="en-US" dirty="0">
                <a:solidFill>
                  <a:srgbClr val="FFFF00"/>
                </a:solidFill>
                <a:latin typeface="Tw Cen MT" panose="020B0602020104020603" pitchFamily="34" charset="0"/>
              </a:rPr>
              <a:t>effective during nighttime.</a:t>
            </a:r>
          </a:p>
        </p:txBody>
      </p:sp>
      <p:pic>
        <p:nvPicPr>
          <p:cNvPr id="14" name="Content Placeholder 13">
            <a:extLst>
              <a:ext uri="{FF2B5EF4-FFF2-40B4-BE49-F238E27FC236}">
                <a16:creationId xmlns:a16="http://schemas.microsoft.com/office/drawing/2014/main" id="{65F0A063-08C1-99A0-B94B-FE31C4ED89A0}"/>
              </a:ext>
            </a:extLst>
          </p:cNvPr>
          <p:cNvPicPr>
            <a:picLocks noGrp="1" noChangeAspect="1"/>
          </p:cNvPicPr>
          <p:nvPr>
            <p:ph sz="quarter" idx="4"/>
          </p:nvPr>
        </p:nvPicPr>
        <p:blipFill>
          <a:blip r:embed="rId3"/>
          <a:stretch>
            <a:fillRect/>
          </a:stretch>
        </p:blipFill>
        <p:spPr>
          <a:xfrm>
            <a:off x="8072391" y="4079883"/>
            <a:ext cx="3825695" cy="2397116"/>
          </a:xfrm>
          <a:prstGeom prst="rect">
            <a:avLst/>
          </a:prstGeom>
        </p:spPr>
      </p:pic>
    </p:spTree>
    <p:extLst>
      <p:ext uri="{BB962C8B-B14F-4D97-AF65-F5344CB8AC3E}">
        <p14:creationId xmlns:p14="http://schemas.microsoft.com/office/powerpoint/2010/main" val="3820934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6D1B-2232-C423-9AE1-83B21D9EAAD9}"/>
              </a:ext>
            </a:extLst>
          </p:cNvPr>
          <p:cNvSpPr>
            <a:spLocks noGrp="1"/>
          </p:cNvSpPr>
          <p:nvPr>
            <p:ph type="title"/>
          </p:nvPr>
        </p:nvSpPr>
        <p:spPr>
          <a:xfrm>
            <a:off x="130629" y="76201"/>
            <a:ext cx="11223171" cy="979713"/>
          </a:xfrm>
        </p:spPr>
        <p:txBody>
          <a:bodyPr/>
          <a:lstStyle/>
          <a:p>
            <a:r>
              <a:rPr lang="en-US" b="1" dirty="0">
                <a:solidFill>
                  <a:srgbClr val="FFC000"/>
                </a:solidFill>
                <a:latin typeface="Agency FB" panose="020B0503020202020204" pitchFamily="34" charset="0"/>
              </a:rPr>
              <a:t>3. Order and Fulfillment Analysis</a:t>
            </a:r>
            <a:endParaRPr lang="en-IN" dirty="0"/>
          </a:p>
        </p:txBody>
      </p:sp>
      <p:pic>
        <p:nvPicPr>
          <p:cNvPr id="10" name="Content Placeholder 9">
            <a:extLst>
              <a:ext uri="{FF2B5EF4-FFF2-40B4-BE49-F238E27FC236}">
                <a16:creationId xmlns:a16="http://schemas.microsoft.com/office/drawing/2014/main" id="{C0135A3C-CD6A-1538-47B6-766F20F27C75}"/>
              </a:ext>
            </a:extLst>
          </p:cNvPr>
          <p:cNvPicPr>
            <a:picLocks noGrp="1" noChangeAspect="1"/>
          </p:cNvPicPr>
          <p:nvPr>
            <p:ph sz="half" idx="1"/>
          </p:nvPr>
        </p:nvPicPr>
        <p:blipFill>
          <a:blip r:embed="rId2"/>
          <a:stretch>
            <a:fillRect/>
          </a:stretch>
        </p:blipFill>
        <p:spPr>
          <a:xfrm>
            <a:off x="217714" y="1694930"/>
            <a:ext cx="5802086" cy="4727641"/>
          </a:xfrm>
          <a:prstGeom prst="rect">
            <a:avLst/>
          </a:prstGeom>
        </p:spPr>
      </p:pic>
      <p:sp>
        <p:nvSpPr>
          <p:cNvPr id="4" name="Content Placeholder 3">
            <a:extLst>
              <a:ext uri="{FF2B5EF4-FFF2-40B4-BE49-F238E27FC236}">
                <a16:creationId xmlns:a16="http://schemas.microsoft.com/office/drawing/2014/main" id="{3392CEA7-F792-F3B3-D3C0-BE82D9198FAB}"/>
              </a:ext>
            </a:extLst>
          </p:cNvPr>
          <p:cNvSpPr>
            <a:spLocks noGrp="1"/>
          </p:cNvSpPr>
          <p:nvPr>
            <p:ph sz="half" idx="2"/>
          </p:nvPr>
        </p:nvSpPr>
        <p:spPr>
          <a:xfrm>
            <a:off x="6172200" y="1694930"/>
            <a:ext cx="5410200" cy="4640555"/>
          </a:xfrm>
        </p:spPr>
        <p:txBody>
          <a:bodyPr>
            <a:normAutofit/>
          </a:bodyPr>
          <a:lstStyle/>
          <a:p>
            <a:r>
              <a:rPr lang="en-US" sz="2400" b="1" dirty="0">
                <a:latin typeface="Tw Cen MT" panose="020B0602020104020603" pitchFamily="34" charset="0"/>
              </a:rPr>
              <a:t>Objective </a:t>
            </a:r>
            <a:r>
              <a:rPr lang="en-US" sz="2400" b="1" dirty="0">
                <a:solidFill>
                  <a:schemeClr val="accent3"/>
                </a:solidFill>
                <a:latin typeface="Tw Cen MT" panose="020B0602020104020603" pitchFamily="34" charset="0"/>
              </a:rPr>
              <a:t>: </a:t>
            </a:r>
            <a:r>
              <a:rPr lang="en-US" sz="2400" dirty="0">
                <a:solidFill>
                  <a:schemeClr val="accent3"/>
                </a:solidFill>
                <a:latin typeface="Tw Cen MT" panose="020B0602020104020603" pitchFamily="34" charset="0"/>
              </a:rPr>
              <a:t>To analyze the distribution of order status.</a:t>
            </a:r>
          </a:p>
          <a:p>
            <a:endParaRPr lang="en-US" sz="2400" dirty="0">
              <a:latin typeface="Tw Cen MT" panose="020B0602020104020603" pitchFamily="34" charset="0"/>
            </a:endParaRPr>
          </a:p>
          <a:p>
            <a:r>
              <a:rPr lang="en-US" sz="2400" b="1" dirty="0">
                <a:latin typeface="Tw Cen MT" panose="020B0602020104020603" pitchFamily="34" charset="0"/>
              </a:rPr>
              <a:t>Insight : </a:t>
            </a:r>
          </a:p>
          <a:p>
            <a:r>
              <a:rPr lang="en-US" sz="2400" dirty="0">
                <a:solidFill>
                  <a:schemeClr val="accent3"/>
                </a:solidFill>
                <a:latin typeface="Tw Cen MT" panose="020B0602020104020603" pitchFamily="34" charset="0"/>
              </a:rPr>
              <a:t>The business demonstrates </a:t>
            </a:r>
            <a:r>
              <a:rPr lang="en-US" sz="2400" b="1" dirty="0">
                <a:solidFill>
                  <a:srgbClr val="FFFF00"/>
                </a:solidFill>
                <a:latin typeface="Tw Cen MT" panose="020B0602020104020603" pitchFamily="34" charset="0"/>
              </a:rPr>
              <a:t>excellent order management</a:t>
            </a:r>
            <a:r>
              <a:rPr lang="en-US" sz="2400" dirty="0">
                <a:solidFill>
                  <a:schemeClr val="accent3"/>
                </a:solidFill>
                <a:latin typeface="Tw Cen MT" panose="020B0602020104020603" pitchFamily="34" charset="0"/>
              </a:rPr>
              <a:t>, with a </a:t>
            </a:r>
            <a:r>
              <a:rPr lang="en-US" sz="2400" b="1" dirty="0">
                <a:solidFill>
                  <a:srgbClr val="FFFF00"/>
                </a:solidFill>
                <a:latin typeface="Tw Cen MT" panose="020B0602020104020603" pitchFamily="34" charset="0"/>
              </a:rPr>
              <a:t>very high fulfillment rate (97%)</a:t>
            </a:r>
            <a:r>
              <a:rPr lang="en-US" sz="2400" dirty="0">
                <a:solidFill>
                  <a:schemeClr val="accent3"/>
                </a:solidFill>
                <a:latin typeface="Tw Cen MT" panose="020B0602020104020603" pitchFamily="34" charset="0"/>
              </a:rPr>
              <a:t> and </a:t>
            </a:r>
            <a:r>
              <a:rPr lang="en-US" sz="2400" b="1" dirty="0">
                <a:solidFill>
                  <a:srgbClr val="FFFF00"/>
                </a:solidFill>
                <a:latin typeface="Tw Cen MT" panose="020B0602020104020603" pitchFamily="34" charset="0"/>
              </a:rPr>
              <a:t>low cancellation or failure rates (&lt;3%)</a:t>
            </a:r>
            <a:r>
              <a:rPr lang="en-US" sz="2400" dirty="0">
                <a:solidFill>
                  <a:srgbClr val="FFFF00"/>
                </a:solidFill>
                <a:latin typeface="Tw Cen MT" panose="020B0602020104020603" pitchFamily="34" charset="0"/>
              </a:rPr>
              <a:t>. </a:t>
            </a:r>
            <a:r>
              <a:rPr lang="en-US" sz="2400" dirty="0">
                <a:solidFill>
                  <a:schemeClr val="accent3"/>
                </a:solidFill>
                <a:latin typeface="Tw Cen MT" panose="020B0602020104020603" pitchFamily="34" charset="0"/>
              </a:rPr>
              <a:t>Future focus can be on analyzing reasons behind the small fraction of </a:t>
            </a:r>
            <a:r>
              <a:rPr lang="en-US" sz="2400" b="1" dirty="0">
                <a:solidFill>
                  <a:srgbClr val="FFFF00"/>
                </a:solidFill>
                <a:latin typeface="Tw Cen MT" panose="020B0602020104020603" pitchFamily="34" charset="0"/>
              </a:rPr>
              <a:t>canceled/unavailable orders</a:t>
            </a:r>
            <a:r>
              <a:rPr lang="en-US" sz="2400" dirty="0">
                <a:solidFill>
                  <a:srgbClr val="FFFF00"/>
                </a:solidFill>
                <a:latin typeface="Tw Cen MT" panose="020B0602020104020603" pitchFamily="34" charset="0"/>
              </a:rPr>
              <a:t> </a:t>
            </a:r>
            <a:r>
              <a:rPr lang="en-US" sz="2400" dirty="0">
                <a:solidFill>
                  <a:schemeClr val="accent3"/>
                </a:solidFill>
                <a:latin typeface="Tw Cen MT" panose="020B0602020104020603" pitchFamily="34" charset="0"/>
              </a:rPr>
              <a:t>to achieve near-perfect delivery performance.</a:t>
            </a:r>
            <a:endParaRPr lang="en-IN" sz="2400" dirty="0">
              <a:solidFill>
                <a:schemeClr val="accent3"/>
              </a:solidFill>
              <a:latin typeface="Tw Cen MT" panose="020B0602020104020603" pitchFamily="34" charset="0"/>
            </a:endParaRPr>
          </a:p>
        </p:txBody>
      </p:sp>
    </p:spTree>
    <p:extLst>
      <p:ext uri="{BB962C8B-B14F-4D97-AF65-F5344CB8AC3E}">
        <p14:creationId xmlns:p14="http://schemas.microsoft.com/office/powerpoint/2010/main" val="397819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4729-6A19-2E36-2E77-D6E501AEC2CA}"/>
              </a:ext>
            </a:extLst>
          </p:cNvPr>
          <p:cNvSpPr>
            <a:spLocks noGrp="1"/>
          </p:cNvSpPr>
          <p:nvPr>
            <p:ph type="title"/>
          </p:nvPr>
        </p:nvSpPr>
        <p:spPr>
          <a:xfrm>
            <a:off x="304800" y="365126"/>
            <a:ext cx="6858000" cy="723446"/>
          </a:xfrm>
        </p:spPr>
        <p:txBody>
          <a:bodyPr>
            <a:normAutofit/>
          </a:bodyPr>
          <a:lstStyle/>
          <a:p>
            <a:r>
              <a:rPr lang="en-IN" dirty="0"/>
              <a:t>⭐ </a:t>
            </a:r>
            <a:r>
              <a:rPr lang="en-US" b="1" dirty="0">
                <a:latin typeface="Agency FB" panose="020B0503020202020204" pitchFamily="34" charset="0"/>
              </a:rPr>
              <a:t>4. Customer Review Analysis:</a:t>
            </a:r>
            <a:endParaRPr lang="en-IN"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E7E44CAC-A269-1F03-E734-6FFDE0CDEA50}"/>
              </a:ext>
            </a:extLst>
          </p:cNvPr>
          <p:cNvSpPr>
            <a:spLocks noGrp="1"/>
          </p:cNvSpPr>
          <p:nvPr>
            <p:ph idx="1"/>
          </p:nvPr>
        </p:nvSpPr>
        <p:spPr>
          <a:xfrm>
            <a:off x="304800" y="1545771"/>
            <a:ext cx="11049000" cy="1621972"/>
          </a:xfrm>
        </p:spPr>
        <p:txBody>
          <a:bodyPr/>
          <a:lstStyle/>
          <a:p>
            <a:pPr marL="514350" indent="-514350">
              <a:buFont typeface="+mj-lt"/>
              <a:buAutoNum type="arabicPeriod"/>
            </a:pPr>
            <a:r>
              <a:rPr lang="en-US" b="1" dirty="0"/>
              <a:t>Calculate the average review score for each product category.</a:t>
            </a:r>
          </a:p>
          <a:p>
            <a:pPr marL="514350" indent="-514350">
              <a:buFont typeface="+mj-lt"/>
              <a:buAutoNum type="arabicPeriod"/>
            </a:pPr>
            <a:endParaRPr lang="en-US" b="1" dirty="0"/>
          </a:p>
          <a:p>
            <a:pPr marL="514350" indent="-514350">
              <a:buFont typeface="+mj-lt"/>
              <a:buAutoNum type="arabicPeriod"/>
            </a:pPr>
            <a:r>
              <a:rPr lang="en-US" b="1" dirty="0"/>
              <a:t>Analyze the distribution of review scores.</a:t>
            </a:r>
          </a:p>
        </p:txBody>
      </p:sp>
    </p:spTree>
    <p:extLst>
      <p:ext uri="{BB962C8B-B14F-4D97-AF65-F5344CB8AC3E}">
        <p14:creationId xmlns:p14="http://schemas.microsoft.com/office/powerpoint/2010/main" val="155799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3655-FCCA-3CE8-8A11-D34227193F66}"/>
              </a:ext>
            </a:extLst>
          </p:cNvPr>
          <p:cNvSpPr>
            <a:spLocks noGrp="1"/>
          </p:cNvSpPr>
          <p:nvPr>
            <p:ph type="title"/>
          </p:nvPr>
        </p:nvSpPr>
        <p:spPr>
          <a:xfrm>
            <a:off x="108857" y="134032"/>
            <a:ext cx="11996057" cy="823912"/>
          </a:xfrm>
        </p:spPr>
        <p:txBody>
          <a:bodyPr>
            <a:normAutofit/>
          </a:bodyPr>
          <a:lstStyle/>
          <a:p>
            <a:r>
              <a:rPr lang="en-US" b="1" dirty="0">
                <a:solidFill>
                  <a:srgbClr val="FFC000"/>
                </a:solidFill>
                <a:latin typeface="Agency FB" panose="020B0503020202020204" pitchFamily="34" charset="0"/>
              </a:rPr>
              <a:t>4. Customer Review Analysis</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D0AABFB1-3DD7-970E-1E97-C6B478392A89}"/>
              </a:ext>
            </a:extLst>
          </p:cNvPr>
          <p:cNvSpPr>
            <a:spLocks noGrp="1"/>
          </p:cNvSpPr>
          <p:nvPr>
            <p:ph type="body" idx="1"/>
          </p:nvPr>
        </p:nvSpPr>
        <p:spPr>
          <a:xfrm>
            <a:off x="265923" y="1099457"/>
            <a:ext cx="6125575" cy="936172"/>
          </a:xfrm>
        </p:spPr>
        <p:txBody>
          <a:bodyPr>
            <a:normAutofit fontScale="92500" lnSpcReduction="10000"/>
          </a:bodyPr>
          <a:lstStyle/>
          <a:p>
            <a:r>
              <a:rPr lang="en-US" dirty="0">
                <a:latin typeface="Tw Cen MT" panose="020B0602020104020603" pitchFamily="34" charset="0"/>
              </a:rPr>
              <a:t>1.Objective : </a:t>
            </a:r>
            <a:r>
              <a:rPr lang="en-US" dirty="0">
                <a:solidFill>
                  <a:schemeClr val="accent3"/>
                </a:solidFill>
                <a:latin typeface="Tw Cen MT" panose="020B0602020104020603" pitchFamily="34" charset="0"/>
              </a:rPr>
              <a:t>To identify which product categories perform best or worst in terms of customer satisfaction</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31EF7591-0F79-6096-3D8B-63C5ACAAFBFE}"/>
              </a:ext>
            </a:extLst>
          </p:cNvPr>
          <p:cNvPicPr>
            <a:picLocks noGrp="1" noChangeAspect="1"/>
          </p:cNvPicPr>
          <p:nvPr>
            <p:ph sz="half" idx="2"/>
          </p:nvPr>
        </p:nvPicPr>
        <p:blipFill>
          <a:blip r:embed="rId2"/>
          <a:stretch>
            <a:fillRect/>
          </a:stretch>
        </p:blipFill>
        <p:spPr>
          <a:xfrm>
            <a:off x="189724" y="2592943"/>
            <a:ext cx="6240344" cy="4125891"/>
          </a:xfrm>
          <a:prstGeom prst="rect">
            <a:avLst/>
          </a:prstGeom>
        </p:spPr>
      </p:pic>
      <p:sp>
        <p:nvSpPr>
          <p:cNvPr id="5" name="Text Placeholder 4">
            <a:extLst>
              <a:ext uri="{FF2B5EF4-FFF2-40B4-BE49-F238E27FC236}">
                <a16:creationId xmlns:a16="http://schemas.microsoft.com/office/drawing/2014/main" id="{3740BDA0-9406-80BB-7F34-C06C74203486}"/>
              </a:ext>
            </a:extLst>
          </p:cNvPr>
          <p:cNvSpPr>
            <a:spLocks noGrp="1"/>
          </p:cNvSpPr>
          <p:nvPr>
            <p:ph type="body" sz="quarter" idx="3"/>
          </p:nvPr>
        </p:nvSpPr>
        <p:spPr>
          <a:xfrm>
            <a:off x="6881358" y="370114"/>
            <a:ext cx="4733697" cy="1937657"/>
          </a:xfrm>
        </p:spPr>
        <p:txBody>
          <a:bodyPr>
            <a:normAutofit fontScale="92500" lnSpcReduction="10000"/>
          </a:bodyPr>
          <a:lstStyle/>
          <a:p>
            <a:r>
              <a:rPr lang="en-US" sz="3000" dirty="0">
                <a:latin typeface="Tw Cen MT" panose="020B0602020104020603" pitchFamily="34" charset="0"/>
              </a:rPr>
              <a:t>Insight:</a:t>
            </a:r>
            <a:br>
              <a:rPr lang="en-US" dirty="0">
                <a:solidFill>
                  <a:schemeClr val="accent3"/>
                </a:solidFill>
                <a:latin typeface="Tw Cen MT" panose="020B0602020104020603" pitchFamily="34" charset="0"/>
              </a:rPr>
            </a:br>
            <a:r>
              <a:rPr lang="en-US" dirty="0">
                <a:solidFill>
                  <a:schemeClr val="accent3"/>
                </a:solidFill>
                <a:latin typeface="Tw Cen MT" panose="020B0602020104020603" pitchFamily="34" charset="0"/>
              </a:rPr>
              <a:t>The </a:t>
            </a:r>
            <a:r>
              <a:rPr lang="en-US" dirty="0">
                <a:solidFill>
                  <a:srgbClr val="FFFF00"/>
                </a:solidFill>
                <a:latin typeface="Tw Cen MT" panose="020B0602020104020603" pitchFamily="34" charset="0"/>
              </a:rPr>
              <a:t>CDs, Music, and DVDs </a:t>
            </a:r>
            <a:r>
              <a:rPr lang="en-US" dirty="0">
                <a:solidFill>
                  <a:schemeClr val="accent3"/>
                </a:solidFill>
                <a:latin typeface="Tw Cen MT" panose="020B0602020104020603" pitchFamily="34" charset="0"/>
              </a:rPr>
              <a:t>category has the highest average review score </a:t>
            </a:r>
            <a:r>
              <a:rPr lang="en-US" dirty="0">
                <a:solidFill>
                  <a:srgbClr val="FFFF00"/>
                </a:solidFill>
                <a:latin typeface="Tw Cen MT" panose="020B0602020104020603" pitchFamily="34" charset="0"/>
              </a:rPr>
              <a:t>of 4.6</a:t>
            </a:r>
            <a:r>
              <a:rPr lang="en-US" dirty="0">
                <a:solidFill>
                  <a:schemeClr val="accent3"/>
                </a:solidFill>
                <a:latin typeface="Tw Cen MT" panose="020B0602020104020603" pitchFamily="34" charset="0"/>
              </a:rPr>
              <a:t>, while the</a:t>
            </a:r>
            <a:r>
              <a:rPr lang="en-US" dirty="0">
                <a:solidFill>
                  <a:srgbClr val="FFFF00"/>
                </a:solidFill>
                <a:latin typeface="Tw Cen MT" panose="020B0602020104020603" pitchFamily="34" charset="0"/>
              </a:rPr>
              <a:t> Insurance and Services category</a:t>
            </a:r>
            <a:r>
              <a:rPr lang="en-US" dirty="0">
                <a:solidFill>
                  <a:schemeClr val="accent3"/>
                </a:solidFill>
                <a:latin typeface="Tw Cen MT" panose="020B0602020104020603" pitchFamily="34" charset="0"/>
              </a:rPr>
              <a:t> has the lowest average review score</a:t>
            </a:r>
            <a:r>
              <a:rPr lang="en-US" dirty="0">
                <a:solidFill>
                  <a:srgbClr val="FFFF00"/>
                </a:solidFill>
                <a:latin typeface="Tw Cen MT" panose="020B0602020104020603" pitchFamily="34" charset="0"/>
              </a:rPr>
              <a:t> of 2.5</a:t>
            </a:r>
            <a:r>
              <a:rPr lang="en-US" dirty="0">
                <a:solidFill>
                  <a:srgbClr val="FFFF00"/>
                </a:solidFill>
              </a:rPr>
              <a:t>.</a:t>
            </a:r>
            <a:endParaRPr lang="en-IN" dirty="0">
              <a:solidFill>
                <a:srgbClr val="FFFF00"/>
              </a:solidFill>
            </a:endParaRPr>
          </a:p>
        </p:txBody>
      </p:sp>
      <p:pic>
        <p:nvPicPr>
          <p:cNvPr id="10" name="Content Placeholder 9">
            <a:extLst>
              <a:ext uri="{FF2B5EF4-FFF2-40B4-BE49-F238E27FC236}">
                <a16:creationId xmlns:a16="http://schemas.microsoft.com/office/drawing/2014/main" id="{3FC5A289-5E3F-3713-93E6-BB7E44F638DB}"/>
              </a:ext>
            </a:extLst>
          </p:cNvPr>
          <p:cNvPicPr>
            <a:picLocks noGrp="1" noChangeAspect="1"/>
          </p:cNvPicPr>
          <p:nvPr>
            <p:ph sz="quarter" idx="4"/>
          </p:nvPr>
        </p:nvPicPr>
        <p:blipFill>
          <a:blip r:embed="rId3"/>
          <a:stretch>
            <a:fillRect/>
          </a:stretch>
        </p:blipFill>
        <p:spPr>
          <a:xfrm>
            <a:off x="6881358" y="2592943"/>
            <a:ext cx="4733697" cy="4125891"/>
          </a:xfrm>
          <a:prstGeom prst="rect">
            <a:avLst/>
          </a:prstGeom>
        </p:spPr>
      </p:pic>
    </p:spTree>
    <p:extLst>
      <p:ext uri="{BB962C8B-B14F-4D97-AF65-F5344CB8AC3E}">
        <p14:creationId xmlns:p14="http://schemas.microsoft.com/office/powerpoint/2010/main" val="241712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B928-91F8-67AF-2DAB-423D4CA4CEC6}"/>
              </a:ext>
            </a:extLst>
          </p:cNvPr>
          <p:cNvSpPr>
            <a:spLocks noGrp="1"/>
          </p:cNvSpPr>
          <p:nvPr>
            <p:ph type="title"/>
          </p:nvPr>
        </p:nvSpPr>
        <p:spPr>
          <a:xfrm>
            <a:off x="290167" y="97971"/>
            <a:ext cx="5174462" cy="674915"/>
          </a:xfrm>
        </p:spPr>
        <p:txBody>
          <a:bodyPr>
            <a:noAutofit/>
          </a:bodyPr>
          <a:lstStyle/>
          <a:p>
            <a:r>
              <a:rPr lang="en-US" sz="3600" b="1" dirty="0">
                <a:solidFill>
                  <a:srgbClr val="FFC000"/>
                </a:solidFill>
                <a:latin typeface="Agency FB" panose="020B0503020202020204" pitchFamily="34" charset="0"/>
              </a:rPr>
              <a:t>4. Customer Review Analytics</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75D26ABD-01D7-130C-1B99-3D338D0D876E}"/>
              </a:ext>
            </a:extLst>
          </p:cNvPr>
          <p:cNvSpPr>
            <a:spLocks noGrp="1"/>
          </p:cNvSpPr>
          <p:nvPr>
            <p:ph type="body" idx="1"/>
          </p:nvPr>
        </p:nvSpPr>
        <p:spPr>
          <a:xfrm>
            <a:off x="290168" y="936171"/>
            <a:ext cx="5707408" cy="1338943"/>
          </a:xfrm>
        </p:spPr>
        <p:txBody>
          <a:bodyPr>
            <a:normAutofit fontScale="92500" lnSpcReduction="20000"/>
          </a:bodyPr>
          <a:lstStyle/>
          <a:p>
            <a:endParaRPr lang="en-US" dirty="0">
              <a:latin typeface="Tw Cen MT" panose="020B0602020104020603" pitchFamily="34" charset="0"/>
            </a:endParaRPr>
          </a:p>
          <a:p>
            <a:r>
              <a:rPr lang="en-US" dirty="0">
                <a:latin typeface="Tw Cen MT" panose="020B0602020104020603" pitchFamily="34" charset="0"/>
              </a:rPr>
              <a:t>2.Objective :</a:t>
            </a:r>
          </a:p>
          <a:p>
            <a:r>
              <a:rPr lang="en-US" dirty="0">
                <a:solidFill>
                  <a:schemeClr val="accent3"/>
                </a:solidFill>
                <a:latin typeface="Tw Cen MT" panose="020B0602020104020603" pitchFamily="34" charset="0"/>
              </a:rPr>
              <a:t>To evaluate customer satisfaction trends based on review score distribution.</a:t>
            </a:r>
            <a:endParaRPr lang="en-IN" dirty="0">
              <a:solidFill>
                <a:schemeClr val="accent3"/>
              </a:solidFill>
              <a:latin typeface="Tw Cen MT" panose="020B0602020104020603" pitchFamily="34" charset="0"/>
            </a:endParaRPr>
          </a:p>
        </p:txBody>
      </p:sp>
      <p:pic>
        <p:nvPicPr>
          <p:cNvPr id="12" name="Content Placeholder 11">
            <a:extLst>
              <a:ext uri="{FF2B5EF4-FFF2-40B4-BE49-F238E27FC236}">
                <a16:creationId xmlns:a16="http://schemas.microsoft.com/office/drawing/2014/main" id="{C3940946-3E2E-CB0C-42D3-19C0C9E46029}"/>
              </a:ext>
            </a:extLst>
          </p:cNvPr>
          <p:cNvPicPr>
            <a:picLocks noGrp="1" noChangeAspect="1"/>
          </p:cNvPicPr>
          <p:nvPr>
            <p:ph sz="half" idx="2"/>
          </p:nvPr>
        </p:nvPicPr>
        <p:blipFill>
          <a:blip r:embed="rId2"/>
          <a:stretch>
            <a:fillRect/>
          </a:stretch>
        </p:blipFill>
        <p:spPr>
          <a:xfrm>
            <a:off x="136259" y="2797630"/>
            <a:ext cx="6015226" cy="3762258"/>
          </a:xfrm>
          <a:prstGeom prst="rect">
            <a:avLst/>
          </a:prstGeom>
        </p:spPr>
      </p:pic>
      <p:sp>
        <p:nvSpPr>
          <p:cNvPr id="5" name="Text Placeholder 4">
            <a:extLst>
              <a:ext uri="{FF2B5EF4-FFF2-40B4-BE49-F238E27FC236}">
                <a16:creationId xmlns:a16="http://schemas.microsoft.com/office/drawing/2014/main" id="{72FD17DF-C82B-A1C8-86BF-561D864C5F01}"/>
              </a:ext>
            </a:extLst>
          </p:cNvPr>
          <p:cNvSpPr>
            <a:spLocks noGrp="1"/>
          </p:cNvSpPr>
          <p:nvPr>
            <p:ph type="body" sz="quarter" idx="3"/>
          </p:nvPr>
        </p:nvSpPr>
        <p:spPr>
          <a:xfrm>
            <a:off x="6564084" y="261257"/>
            <a:ext cx="5174462" cy="2667000"/>
          </a:xfrm>
        </p:spPr>
        <p:txBody>
          <a:bodyPr>
            <a:normAutofit fontScale="92500" lnSpcReduction="20000"/>
          </a:bodyPr>
          <a:lstStyle/>
          <a:p>
            <a:r>
              <a:rPr lang="en-US" dirty="0">
                <a:latin typeface="Tw Cen MT" panose="020B0602020104020603" pitchFamily="34" charset="0"/>
              </a:rPr>
              <a:t>Insight:</a:t>
            </a:r>
          </a:p>
          <a:p>
            <a:r>
              <a:rPr lang="en-US" dirty="0">
                <a:solidFill>
                  <a:schemeClr val="accent3"/>
                </a:solidFill>
                <a:latin typeface="Tw Cen MT" panose="020B0602020104020603" pitchFamily="34" charset="0"/>
              </a:rPr>
              <a:t>Most customers are highly satisfied </a:t>
            </a:r>
            <a:r>
              <a:rPr lang="en-US" dirty="0">
                <a:solidFill>
                  <a:srgbClr val="FFFF00"/>
                </a:solidFill>
                <a:latin typeface="Tw Cen MT" panose="020B0602020104020603" pitchFamily="34" charset="0"/>
              </a:rPr>
              <a:t>— 57.78% gave 5-star and 19.29% gave 4-star ratings.</a:t>
            </a:r>
            <a:br>
              <a:rPr lang="en-US" dirty="0">
                <a:solidFill>
                  <a:srgbClr val="FFFF00"/>
                </a:solidFill>
                <a:latin typeface="Tw Cen MT" panose="020B0602020104020603" pitchFamily="34" charset="0"/>
              </a:rPr>
            </a:br>
            <a:r>
              <a:rPr lang="en-US" dirty="0">
                <a:solidFill>
                  <a:schemeClr val="accent3"/>
                </a:solidFill>
                <a:latin typeface="Tw Cen MT" panose="020B0602020104020603" pitchFamily="34" charset="0"/>
              </a:rPr>
              <a:t>Only a small share </a:t>
            </a:r>
            <a:r>
              <a:rPr lang="en-US" dirty="0">
                <a:solidFill>
                  <a:srgbClr val="FFFF00"/>
                </a:solidFill>
                <a:latin typeface="Tw Cen MT" panose="020B0602020104020603" pitchFamily="34" charset="0"/>
              </a:rPr>
              <a:t>(11.51% 1-star and 3.18% 2-star) </a:t>
            </a:r>
            <a:r>
              <a:rPr lang="en-US" dirty="0">
                <a:solidFill>
                  <a:schemeClr val="accent3"/>
                </a:solidFill>
                <a:latin typeface="Tw Cen MT" panose="020B0602020104020603" pitchFamily="34" charset="0"/>
              </a:rPr>
              <a:t>reflects</a:t>
            </a:r>
            <a:r>
              <a:rPr lang="en-US" dirty="0">
                <a:solidFill>
                  <a:srgbClr val="FFFF00"/>
                </a:solidFill>
                <a:latin typeface="Tw Cen MT" panose="020B0602020104020603" pitchFamily="34" charset="0"/>
              </a:rPr>
              <a:t> dissatisfaction.</a:t>
            </a:r>
            <a:br>
              <a:rPr lang="en-US" dirty="0">
                <a:solidFill>
                  <a:srgbClr val="FFFF00"/>
                </a:solidFill>
                <a:latin typeface="Tw Cen MT" panose="020B0602020104020603" pitchFamily="34" charset="0"/>
              </a:rPr>
            </a:br>
            <a:r>
              <a:rPr lang="en-US" dirty="0">
                <a:solidFill>
                  <a:schemeClr val="accent3"/>
                </a:solidFill>
                <a:latin typeface="Tw Cen MT" panose="020B0602020104020603" pitchFamily="34" charset="0"/>
              </a:rPr>
              <a:t>Overall, customer sentiment is very positive, though efforts can be made to reduce low ratings through improved service and support.</a:t>
            </a:r>
            <a:endParaRPr lang="en-IN"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A5D4FD6F-14BC-838A-8978-06EFB6E07496}"/>
              </a:ext>
            </a:extLst>
          </p:cNvPr>
          <p:cNvPicPr>
            <a:picLocks noGrp="1" noChangeAspect="1"/>
          </p:cNvPicPr>
          <p:nvPr>
            <p:ph sz="quarter" idx="4"/>
          </p:nvPr>
        </p:nvPicPr>
        <p:blipFill>
          <a:blip r:embed="rId3"/>
          <a:stretch>
            <a:fillRect/>
          </a:stretch>
        </p:blipFill>
        <p:spPr>
          <a:xfrm>
            <a:off x="6705600" y="3213367"/>
            <a:ext cx="4887685" cy="3200194"/>
          </a:xfrm>
          <a:prstGeom prst="rect">
            <a:avLst/>
          </a:prstGeom>
        </p:spPr>
      </p:pic>
    </p:spTree>
    <p:extLst>
      <p:ext uri="{BB962C8B-B14F-4D97-AF65-F5344CB8AC3E}">
        <p14:creationId xmlns:p14="http://schemas.microsoft.com/office/powerpoint/2010/main" val="1687602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96D0D-19AD-4780-FD7C-7AD8F1AE6F7B}"/>
              </a:ext>
            </a:extLst>
          </p:cNvPr>
          <p:cNvSpPr>
            <a:spLocks noGrp="1"/>
          </p:cNvSpPr>
          <p:nvPr>
            <p:ph type="title"/>
          </p:nvPr>
        </p:nvSpPr>
        <p:spPr>
          <a:xfrm>
            <a:off x="479501" y="365126"/>
            <a:ext cx="11251581" cy="799646"/>
          </a:xfrm>
        </p:spPr>
        <p:txBody>
          <a:bodyPr/>
          <a:lstStyle/>
          <a:p>
            <a:r>
              <a:rPr lang="en-IN" b="1" dirty="0">
                <a:latin typeface="+mn-lt"/>
              </a:rPr>
              <a:t>💳 </a:t>
            </a:r>
            <a:r>
              <a:rPr lang="en-US" b="1" dirty="0">
                <a:latin typeface="+mn-lt"/>
              </a:rPr>
              <a:t>5. Payment and Transactions Analysis.</a:t>
            </a:r>
            <a:endParaRPr lang="en-IN" b="1" dirty="0">
              <a:latin typeface="+mn-lt"/>
            </a:endParaRPr>
          </a:p>
        </p:txBody>
      </p:sp>
      <p:sp>
        <p:nvSpPr>
          <p:cNvPr id="4" name="Rectangle 1">
            <a:extLst>
              <a:ext uri="{FF2B5EF4-FFF2-40B4-BE49-F238E27FC236}">
                <a16:creationId xmlns:a16="http://schemas.microsoft.com/office/drawing/2014/main" id="{17E0841E-2F49-3D2B-1D01-BCF99A74E18C}"/>
              </a:ext>
            </a:extLst>
          </p:cNvPr>
          <p:cNvSpPr>
            <a:spLocks noGrp="1" noChangeArrowheads="1"/>
          </p:cNvSpPr>
          <p:nvPr>
            <p:ph idx="1"/>
          </p:nvPr>
        </p:nvSpPr>
        <p:spPr bwMode="auto">
          <a:xfrm>
            <a:off x="646770" y="1593720"/>
            <a:ext cx="110843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How many orders are there for each payment type?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What is the average payment value for each payment type?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What percentage does each installment option represent among all credit card payments?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orders have a mismatch between the total payment amount and the sum of the item amount plus freight value? What is the difference for each order?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How many orders are overpaid, underpaid, and correctly paid?</a:t>
            </a:r>
          </a:p>
        </p:txBody>
      </p:sp>
    </p:spTree>
    <p:extLst>
      <p:ext uri="{BB962C8B-B14F-4D97-AF65-F5344CB8AC3E}">
        <p14:creationId xmlns:p14="http://schemas.microsoft.com/office/powerpoint/2010/main" val="121574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C235-ABB0-71E6-A854-8ADC9EC5C973}"/>
              </a:ext>
            </a:extLst>
          </p:cNvPr>
          <p:cNvSpPr>
            <a:spLocks noGrp="1"/>
          </p:cNvSpPr>
          <p:nvPr>
            <p:ph type="title"/>
          </p:nvPr>
        </p:nvSpPr>
        <p:spPr>
          <a:xfrm>
            <a:off x="511629" y="365126"/>
            <a:ext cx="2743200" cy="756104"/>
          </a:xfrm>
        </p:spPr>
        <p:txBody>
          <a:bodyPr>
            <a:normAutofit fontScale="90000"/>
          </a:bodyPr>
          <a:lstStyle/>
          <a:p>
            <a:r>
              <a:rPr lang="en-IN" dirty="0"/>
              <a:t>🎯 </a:t>
            </a:r>
            <a:r>
              <a:rPr lang="en-US" dirty="0">
                <a:solidFill>
                  <a:srgbClr val="FF0000"/>
                </a:solidFill>
                <a:latin typeface="Agency FB" panose="020B0503020202020204" pitchFamily="34" charset="0"/>
              </a:rPr>
              <a:t>Objective:</a:t>
            </a:r>
            <a:endParaRPr lang="en-IN" dirty="0">
              <a:solidFill>
                <a:srgbClr val="FF0000"/>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61571C24-2CBF-E10B-C1C8-EAB1F022C249}"/>
              </a:ext>
            </a:extLst>
          </p:cNvPr>
          <p:cNvSpPr>
            <a:spLocks noGrp="1"/>
          </p:cNvSpPr>
          <p:nvPr>
            <p:ph idx="1"/>
          </p:nvPr>
        </p:nvSpPr>
        <p:spPr>
          <a:xfrm>
            <a:off x="381000" y="1284514"/>
            <a:ext cx="10972800" cy="5127172"/>
          </a:xfrm>
        </p:spPr>
        <p:txBody>
          <a:bodyPr/>
          <a:lstStyle/>
          <a:p>
            <a:r>
              <a:rPr lang="en-US" dirty="0">
                <a:solidFill>
                  <a:schemeClr val="accent4"/>
                </a:solidFill>
                <a:latin typeface="Tw Cen MT" panose="020B0602020104020603" pitchFamily="34" charset="0"/>
              </a:rPr>
              <a:t>This project aims to analyze </a:t>
            </a:r>
            <a:r>
              <a:rPr lang="en-US" dirty="0">
                <a:solidFill>
                  <a:srgbClr val="FFC000"/>
                </a:solidFill>
                <a:latin typeface="Tw Cen MT" panose="020B0602020104020603" pitchFamily="34" charset="0"/>
              </a:rPr>
              <a:t>the </a:t>
            </a:r>
            <a:r>
              <a:rPr lang="en-US" b="1" dirty="0">
                <a:solidFill>
                  <a:srgbClr val="FFC000"/>
                </a:solidFill>
                <a:latin typeface="Tw Cen MT" panose="020B0602020104020603" pitchFamily="34" charset="0"/>
              </a:rPr>
              <a:t>sales performance, customer behavior, and operational efficiency</a:t>
            </a:r>
            <a:r>
              <a:rPr lang="en-US" dirty="0">
                <a:solidFill>
                  <a:srgbClr val="FFC000"/>
                </a:solidFill>
                <a:latin typeface="Tw Cen MT" panose="020B0602020104020603" pitchFamily="34" charset="0"/>
              </a:rPr>
              <a:t> of </a:t>
            </a:r>
            <a:r>
              <a:rPr lang="en-US" b="1" dirty="0">
                <a:solidFill>
                  <a:srgbClr val="FFC000"/>
                </a:solidFill>
                <a:latin typeface="Tw Cen MT" panose="020B0602020104020603" pitchFamily="34" charset="0"/>
              </a:rPr>
              <a:t>Target Corporation</a:t>
            </a:r>
            <a:r>
              <a:rPr lang="en-US" dirty="0">
                <a:solidFill>
                  <a:schemeClr val="accent4"/>
                </a:solidFill>
                <a:latin typeface="Tw Cen MT" panose="020B0602020104020603" pitchFamily="34" charset="0"/>
              </a:rPr>
              <a:t>, a leading retail company </a:t>
            </a:r>
            <a:r>
              <a:rPr lang="en-US" b="1" dirty="0">
                <a:solidFill>
                  <a:srgbClr val="FFC000"/>
                </a:solidFill>
                <a:latin typeface="Tw Cen MT" panose="020B0602020104020603" pitchFamily="34" charset="0"/>
              </a:rPr>
              <a:t>between September 4, 2016 and  October 17</a:t>
            </a:r>
            <a:r>
              <a:rPr lang="en-US" dirty="0">
                <a:solidFill>
                  <a:schemeClr val="accent4"/>
                </a:solidFill>
                <a:latin typeface="Tw Cen MT" panose="020B0602020104020603" pitchFamily="34" charset="0"/>
              </a:rPr>
              <a:t>, 2018 using </a:t>
            </a:r>
            <a:r>
              <a:rPr lang="en-US" b="1" dirty="0">
                <a:solidFill>
                  <a:schemeClr val="accent4"/>
                </a:solidFill>
                <a:latin typeface="Tw Cen MT" panose="020B0602020104020603" pitchFamily="34" charset="0"/>
              </a:rPr>
              <a:t>SQL</a:t>
            </a:r>
            <a:r>
              <a:rPr lang="en-US" dirty="0">
                <a:solidFill>
                  <a:schemeClr val="accent4"/>
                </a:solidFill>
                <a:latin typeface="Tw Cen MT" panose="020B0602020104020603" pitchFamily="34" charset="0"/>
              </a:rPr>
              <a:t> for data processing and </a:t>
            </a:r>
            <a:r>
              <a:rPr lang="en-US" b="1" dirty="0">
                <a:solidFill>
                  <a:schemeClr val="accent4"/>
                </a:solidFill>
                <a:latin typeface="Tw Cen MT" panose="020B0602020104020603" pitchFamily="34" charset="0"/>
              </a:rPr>
              <a:t>Power BI</a:t>
            </a:r>
            <a:r>
              <a:rPr lang="en-US" dirty="0">
                <a:solidFill>
                  <a:schemeClr val="accent4"/>
                </a:solidFill>
                <a:latin typeface="Tw Cen MT" panose="020B0602020104020603" pitchFamily="34" charset="0"/>
              </a:rPr>
              <a:t> for visualization and reporting.</a:t>
            </a:r>
          </a:p>
          <a:p>
            <a:endParaRPr lang="en-US" dirty="0">
              <a:solidFill>
                <a:schemeClr val="accent4"/>
              </a:solidFill>
              <a:latin typeface="Tw Cen MT" panose="020B0602020104020603" pitchFamily="34" charset="0"/>
            </a:endParaRPr>
          </a:p>
          <a:p>
            <a:r>
              <a:rPr lang="en-US" dirty="0">
                <a:solidFill>
                  <a:schemeClr val="accent4"/>
                </a:solidFill>
                <a:latin typeface="Tw Cen MT" panose="020B0602020104020603" pitchFamily="34" charset="0"/>
              </a:rPr>
              <a:t>The project leverages a comprehensive </a:t>
            </a:r>
            <a:r>
              <a:rPr lang="en-US" b="1" dirty="0">
                <a:solidFill>
                  <a:srgbClr val="FFC000"/>
                </a:solidFill>
                <a:latin typeface="Tw Cen MT" panose="020B0602020104020603" pitchFamily="34" charset="0"/>
              </a:rPr>
              <a:t>e-commerce dataset</a:t>
            </a:r>
            <a:r>
              <a:rPr lang="en-US" dirty="0">
                <a:solidFill>
                  <a:srgbClr val="FFC000"/>
                </a:solidFill>
                <a:latin typeface="Tw Cen MT" panose="020B0602020104020603" pitchFamily="34" charset="0"/>
              </a:rPr>
              <a:t> </a:t>
            </a:r>
            <a:r>
              <a:rPr lang="en-US" dirty="0">
                <a:solidFill>
                  <a:schemeClr val="accent4"/>
                </a:solidFill>
                <a:latin typeface="Tw Cen MT" panose="020B0602020104020603" pitchFamily="34" charset="0"/>
              </a:rPr>
              <a:t>that simulates Target’s business ecosystem, containing data about customers, orders, products, payments, sellers, reviews, and geographic locations.</a:t>
            </a:r>
            <a:br>
              <a:rPr lang="en-US" dirty="0">
                <a:solidFill>
                  <a:schemeClr val="accent4"/>
                </a:solidFill>
                <a:latin typeface="Tw Cen MT" panose="020B0602020104020603" pitchFamily="34" charset="0"/>
              </a:rPr>
            </a:br>
            <a:r>
              <a:rPr lang="en-US" dirty="0">
                <a:solidFill>
                  <a:schemeClr val="accent4"/>
                </a:solidFill>
                <a:latin typeface="Tw Cen MT" panose="020B0602020104020603" pitchFamily="34" charset="0"/>
              </a:rPr>
              <a:t>By integrating these datasets, the project provides a </a:t>
            </a:r>
            <a:r>
              <a:rPr lang="en-US" b="1" dirty="0">
                <a:solidFill>
                  <a:srgbClr val="FFC000"/>
                </a:solidFill>
                <a:latin typeface="Tw Cen MT" panose="020B0602020104020603" pitchFamily="34" charset="0"/>
              </a:rPr>
              <a:t>360° view of business performance</a:t>
            </a:r>
            <a:r>
              <a:rPr lang="en-US" dirty="0">
                <a:solidFill>
                  <a:srgbClr val="FFC000"/>
                </a:solidFill>
                <a:latin typeface="Tw Cen MT" panose="020B0602020104020603" pitchFamily="34" charset="0"/>
              </a:rPr>
              <a:t>,</a:t>
            </a:r>
            <a:r>
              <a:rPr lang="en-US" dirty="0">
                <a:solidFill>
                  <a:schemeClr val="accent4"/>
                </a:solidFill>
                <a:latin typeface="Tw Cen MT" panose="020B0602020104020603" pitchFamily="34" charset="0"/>
              </a:rPr>
              <a:t> uncovering actionable insights that can guide strategic decision-making.</a:t>
            </a:r>
          </a:p>
          <a:p>
            <a:endParaRPr lang="en-IN" dirty="0">
              <a:solidFill>
                <a:schemeClr val="accent4"/>
              </a:solidFill>
              <a:latin typeface="Tw Cen MT" panose="020B0602020104020603" pitchFamily="34" charset="0"/>
            </a:endParaRPr>
          </a:p>
        </p:txBody>
      </p:sp>
    </p:spTree>
    <p:extLst>
      <p:ext uri="{BB962C8B-B14F-4D97-AF65-F5344CB8AC3E}">
        <p14:creationId xmlns:p14="http://schemas.microsoft.com/office/powerpoint/2010/main" val="3039126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3CD9-87D1-5715-8CDB-69CA0E1BC8C2}"/>
              </a:ext>
            </a:extLst>
          </p:cNvPr>
          <p:cNvSpPr>
            <a:spLocks noGrp="1"/>
          </p:cNvSpPr>
          <p:nvPr>
            <p:ph type="title"/>
          </p:nvPr>
        </p:nvSpPr>
        <p:spPr>
          <a:xfrm>
            <a:off x="250373" y="76201"/>
            <a:ext cx="6270170" cy="1023256"/>
          </a:xfrm>
        </p:spPr>
        <p:txBody>
          <a:bodyPr>
            <a:noAutofit/>
          </a:bodyPr>
          <a:lstStyle/>
          <a:p>
            <a:r>
              <a:rPr lang="en-US" sz="3600" b="1" dirty="0">
                <a:solidFill>
                  <a:srgbClr val="FFC000"/>
                </a:solidFill>
                <a:latin typeface="Agency FB" panose="020B0503020202020204" pitchFamily="34" charset="0"/>
              </a:rPr>
              <a:t>5.  Payment and Transactions Analysis </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16F8A4D8-A2D7-59A3-5AFD-CD92511313E5}"/>
              </a:ext>
            </a:extLst>
          </p:cNvPr>
          <p:cNvSpPr>
            <a:spLocks noGrp="1"/>
          </p:cNvSpPr>
          <p:nvPr>
            <p:ph type="body" idx="1"/>
          </p:nvPr>
        </p:nvSpPr>
        <p:spPr>
          <a:xfrm>
            <a:off x="178322" y="1436913"/>
            <a:ext cx="5917677" cy="1186543"/>
          </a:xfrm>
        </p:spPr>
        <p:txBody>
          <a:bodyPr>
            <a:normAutofit fontScale="77500" lnSpcReduction="20000"/>
          </a:bodyPr>
          <a:lstStyle/>
          <a:p>
            <a:r>
              <a:rPr lang="en-US" sz="3600" dirty="0">
                <a:latin typeface="Tw Cen MT" panose="020B0602020104020603" pitchFamily="34" charset="0"/>
              </a:rPr>
              <a:t>1.Objective :</a:t>
            </a:r>
          </a:p>
          <a:p>
            <a:r>
              <a:rPr lang="en-US" sz="3600" dirty="0">
                <a:solidFill>
                  <a:schemeClr val="accent3"/>
                </a:solidFill>
                <a:latin typeface="Tw Cen MT" panose="020B0602020104020603" pitchFamily="34" charset="0"/>
              </a:rPr>
              <a:t>To identify the most commonly used payment methods</a:t>
            </a:r>
            <a:endParaRPr lang="en-IN" sz="3600"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384BE88C-5FA6-2CEE-097F-0247C1757CB7}"/>
              </a:ext>
            </a:extLst>
          </p:cNvPr>
          <p:cNvPicPr>
            <a:picLocks noGrp="1" noChangeAspect="1"/>
          </p:cNvPicPr>
          <p:nvPr>
            <p:ph sz="half" idx="2"/>
          </p:nvPr>
        </p:nvPicPr>
        <p:blipFill>
          <a:blip r:embed="rId2"/>
          <a:stretch>
            <a:fillRect/>
          </a:stretch>
        </p:blipFill>
        <p:spPr>
          <a:xfrm>
            <a:off x="250374" y="2873829"/>
            <a:ext cx="6095997" cy="3552623"/>
          </a:xfrm>
          <a:prstGeom prst="rect">
            <a:avLst/>
          </a:prstGeom>
        </p:spPr>
      </p:pic>
      <p:sp>
        <p:nvSpPr>
          <p:cNvPr id="5" name="Text Placeholder 4">
            <a:extLst>
              <a:ext uri="{FF2B5EF4-FFF2-40B4-BE49-F238E27FC236}">
                <a16:creationId xmlns:a16="http://schemas.microsoft.com/office/drawing/2014/main" id="{6565BB09-3CA4-C582-1CDF-ABFBAC07B436}"/>
              </a:ext>
            </a:extLst>
          </p:cNvPr>
          <p:cNvSpPr>
            <a:spLocks noGrp="1"/>
          </p:cNvSpPr>
          <p:nvPr>
            <p:ph type="body" sz="quarter" idx="3"/>
          </p:nvPr>
        </p:nvSpPr>
        <p:spPr>
          <a:xfrm>
            <a:off x="6902333" y="805542"/>
            <a:ext cx="5039294" cy="3635827"/>
          </a:xfrm>
        </p:spPr>
        <p:txBody>
          <a:bodyPr>
            <a:noAutofit/>
          </a:bodyPr>
          <a:lstStyle/>
          <a:p>
            <a:r>
              <a:rPr lang="en-US" dirty="0">
                <a:latin typeface="Tw Cen MT" panose="020B0602020104020603" pitchFamily="34" charset="0"/>
              </a:rPr>
              <a:t>Insight:</a:t>
            </a:r>
          </a:p>
          <a:p>
            <a:r>
              <a:rPr lang="en-US" dirty="0">
                <a:solidFill>
                  <a:srgbClr val="FFFF00"/>
                </a:solidFill>
                <a:latin typeface="Tw Cen MT" panose="020B0602020104020603" pitchFamily="34" charset="0"/>
              </a:rPr>
              <a:t>Credit cards dominate with 74304 orders, </a:t>
            </a:r>
            <a:r>
              <a:rPr lang="en-US" dirty="0">
                <a:solidFill>
                  <a:schemeClr val="accent3"/>
                </a:solidFill>
                <a:latin typeface="Tw Cen MT" panose="020B0602020104020603" pitchFamily="34" charset="0"/>
              </a:rPr>
              <a:t>showing strong reliance on credit payments.</a:t>
            </a:r>
          </a:p>
          <a:p>
            <a:br>
              <a:rPr lang="en-US" dirty="0">
                <a:solidFill>
                  <a:srgbClr val="FFFF00"/>
                </a:solidFill>
                <a:latin typeface="Tw Cen MT" panose="020B0602020104020603" pitchFamily="34" charset="0"/>
              </a:rPr>
            </a:br>
            <a:r>
              <a:rPr lang="en-US" dirty="0">
                <a:solidFill>
                  <a:srgbClr val="FFFF00"/>
                </a:solidFill>
                <a:latin typeface="Tw Cen MT" panose="020B0602020104020603" pitchFamily="34" charset="0"/>
              </a:rPr>
              <a:t>UPI ranks second (19,191 orders), </a:t>
            </a:r>
            <a:r>
              <a:rPr lang="en-US" dirty="0">
                <a:solidFill>
                  <a:schemeClr val="accent3"/>
                </a:solidFill>
                <a:latin typeface="Tw Cen MT" panose="020B0602020104020603" pitchFamily="34" charset="0"/>
              </a:rPr>
              <a:t>indicating growing digital payment adoption.</a:t>
            </a:r>
          </a:p>
          <a:p>
            <a:br>
              <a:rPr lang="en-US" dirty="0">
                <a:solidFill>
                  <a:schemeClr val="accent3"/>
                </a:solidFill>
                <a:latin typeface="Tw Cen MT" panose="020B0602020104020603" pitchFamily="34" charset="0"/>
              </a:rPr>
            </a:br>
            <a:r>
              <a:rPr lang="en-US" dirty="0">
                <a:solidFill>
                  <a:srgbClr val="FFFF00"/>
                </a:solidFill>
                <a:latin typeface="Tw Cen MT" panose="020B0602020104020603" pitchFamily="34" charset="0"/>
              </a:rPr>
              <a:t>Vouchers and debit cards are less used.</a:t>
            </a:r>
            <a:endParaRPr lang="en-US"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92273807-5BD0-A3D7-B03A-0B99CFCA15B5}"/>
              </a:ext>
            </a:extLst>
          </p:cNvPr>
          <p:cNvPicPr>
            <a:picLocks noGrp="1" noChangeAspect="1"/>
          </p:cNvPicPr>
          <p:nvPr>
            <p:ph sz="quarter" idx="4"/>
          </p:nvPr>
        </p:nvPicPr>
        <p:blipFill>
          <a:blip r:embed="rId3"/>
          <a:stretch>
            <a:fillRect/>
          </a:stretch>
        </p:blipFill>
        <p:spPr>
          <a:xfrm>
            <a:off x="6902333" y="4650140"/>
            <a:ext cx="4451467" cy="1657581"/>
          </a:xfrm>
          <a:prstGeom prst="rect">
            <a:avLst/>
          </a:prstGeom>
        </p:spPr>
      </p:pic>
    </p:spTree>
    <p:extLst>
      <p:ext uri="{BB962C8B-B14F-4D97-AF65-F5344CB8AC3E}">
        <p14:creationId xmlns:p14="http://schemas.microsoft.com/office/powerpoint/2010/main" val="175123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5EDD-7FAD-8FD1-CE15-FD134F082023}"/>
              </a:ext>
            </a:extLst>
          </p:cNvPr>
          <p:cNvSpPr>
            <a:spLocks noGrp="1"/>
          </p:cNvSpPr>
          <p:nvPr>
            <p:ph type="title"/>
          </p:nvPr>
        </p:nvSpPr>
        <p:spPr>
          <a:xfrm>
            <a:off x="152542" y="228600"/>
            <a:ext cx="6694571" cy="727278"/>
          </a:xfrm>
        </p:spPr>
        <p:txBody>
          <a:bodyPr>
            <a:normAutofit/>
          </a:bodyPr>
          <a:lstStyle/>
          <a:p>
            <a:r>
              <a:rPr lang="en-US" sz="3200" b="1" dirty="0">
                <a:solidFill>
                  <a:srgbClr val="FFC000"/>
                </a:solidFill>
                <a:latin typeface="Agency FB" panose="020B0503020202020204" pitchFamily="34" charset="0"/>
              </a:rPr>
              <a:t>5 Payment and Transactions Analysis</a:t>
            </a:r>
            <a:endParaRPr lang="en-IN" sz="32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DDFD1ECB-8A35-5BD4-306F-9C07BB98F28C}"/>
              </a:ext>
            </a:extLst>
          </p:cNvPr>
          <p:cNvSpPr>
            <a:spLocks noGrp="1"/>
          </p:cNvSpPr>
          <p:nvPr>
            <p:ph type="body" idx="1"/>
          </p:nvPr>
        </p:nvSpPr>
        <p:spPr>
          <a:xfrm>
            <a:off x="152543" y="1578429"/>
            <a:ext cx="6280771" cy="926645"/>
          </a:xfrm>
        </p:spPr>
        <p:txBody>
          <a:bodyPr>
            <a:normAutofit/>
          </a:bodyPr>
          <a:lstStyle/>
          <a:p>
            <a:r>
              <a:rPr lang="en-US" sz="2600" dirty="0">
                <a:latin typeface="Tw Cen MT" panose="020B0602020104020603" pitchFamily="34" charset="0"/>
              </a:rPr>
              <a:t>2.Objective </a:t>
            </a:r>
            <a:r>
              <a:rPr lang="en-US" sz="2600" dirty="0">
                <a:solidFill>
                  <a:schemeClr val="accent1"/>
                </a:solidFill>
                <a:latin typeface="Tw Cen MT" panose="020B0602020104020603" pitchFamily="34" charset="0"/>
              </a:rPr>
              <a:t>: </a:t>
            </a:r>
            <a:r>
              <a:rPr lang="en-US" dirty="0">
                <a:solidFill>
                  <a:schemeClr val="accent3"/>
                </a:solidFill>
                <a:latin typeface="Tw Cen MT" panose="020B0602020104020603" pitchFamily="34" charset="0"/>
              </a:rPr>
              <a:t>To identify which payment types are associated with higher-value transactions</a:t>
            </a:r>
            <a:endParaRPr lang="en-IN" dirty="0">
              <a:solidFill>
                <a:schemeClr val="accent3"/>
              </a:solidFill>
              <a:latin typeface="Tw Cen MT" panose="020B0602020104020603" pitchFamily="34" charset="0"/>
            </a:endParaRPr>
          </a:p>
        </p:txBody>
      </p:sp>
      <p:pic>
        <p:nvPicPr>
          <p:cNvPr id="9" name="Content Placeholder 8">
            <a:extLst>
              <a:ext uri="{FF2B5EF4-FFF2-40B4-BE49-F238E27FC236}">
                <a16:creationId xmlns:a16="http://schemas.microsoft.com/office/drawing/2014/main" id="{76195487-E3BF-39E6-DCAF-E49E21778169}"/>
              </a:ext>
            </a:extLst>
          </p:cNvPr>
          <p:cNvPicPr>
            <a:picLocks noGrp="1" noChangeAspect="1"/>
          </p:cNvPicPr>
          <p:nvPr>
            <p:ph sz="half" idx="2"/>
          </p:nvPr>
        </p:nvPicPr>
        <p:blipFill>
          <a:blip r:embed="rId2"/>
          <a:stretch>
            <a:fillRect/>
          </a:stretch>
        </p:blipFill>
        <p:spPr>
          <a:xfrm>
            <a:off x="402771" y="2872128"/>
            <a:ext cx="5780314" cy="3583101"/>
          </a:xfrm>
          <a:prstGeom prst="rect">
            <a:avLst/>
          </a:prstGeom>
        </p:spPr>
      </p:pic>
      <p:sp>
        <p:nvSpPr>
          <p:cNvPr id="5" name="Text Placeholder 4">
            <a:extLst>
              <a:ext uri="{FF2B5EF4-FFF2-40B4-BE49-F238E27FC236}">
                <a16:creationId xmlns:a16="http://schemas.microsoft.com/office/drawing/2014/main" id="{53338BC4-BC87-309F-A5D3-4372C0CCD469}"/>
              </a:ext>
            </a:extLst>
          </p:cNvPr>
          <p:cNvSpPr>
            <a:spLocks noGrp="1"/>
          </p:cNvSpPr>
          <p:nvPr>
            <p:ph type="body" sz="quarter" idx="3"/>
          </p:nvPr>
        </p:nvSpPr>
        <p:spPr>
          <a:xfrm>
            <a:off x="7228114" y="228600"/>
            <a:ext cx="4691290" cy="2643528"/>
          </a:xfrm>
        </p:spPr>
        <p:txBody>
          <a:bodyPr>
            <a:normAutofit/>
          </a:bodyPr>
          <a:lstStyle/>
          <a:p>
            <a:r>
              <a:rPr lang="en-US" sz="3000" dirty="0">
                <a:latin typeface="Tw Cen MT" panose="020B0602020104020603" pitchFamily="34" charset="0"/>
              </a:rPr>
              <a:t>Insight : </a:t>
            </a:r>
            <a:endParaRPr lang="en-US" b="0" dirty="0">
              <a:solidFill>
                <a:schemeClr val="accent3"/>
              </a:solidFill>
              <a:latin typeface="Tw Cen MT" panose="020B0602020104020603" pitchFamily="34" charset="0"/>
            </a:endParaRPr>
          </a:p>
          <a:p>
            <a:r>
              <a:rPr lang="en-US" dirty="0">
                <a:solidFill>
                  <a:srgbClr val="FFFF00"/>
                </a:solidFill>
                <a:latin typeface="Tw Cen MT" panose="020B0602020104020603" pitchFamily="34" charset="0"/>
              </a:rPr>
              <a:t>Credit cards </a:t>
            </a:r>
            <a:r>
              <a:rPr lang="en-US" dirty="0">
                <a:solidFill>
                  <a:schemeClr val="accent3"/>
                </a:solidFill>
                <a:latin typeface="Tw Cen MT" panose="020B0602020104020603" pitchFamily="34" charset="0"/>
              </a:rPr>
              <a:t>have the highest average payment value, followed by UPI and debit cards, indicating they’re used for higher-value purchases. Vouchers are mainly used for smaller transactions</a:t>
            </a:r>
            <a:r>
              <a:rPr lang="en-US" dirty="0">
                <a:latin typeface="Tw Cen MT" panose="020B0602020104020603" pitchFamily="34" charset="0"/>
              </a:rPr>
              <a:t>.</a:t>
            </a:r>
            <a:endParaRPr lang="en-IN" dirty="0">
              <a:latin typeface="Tw Cen MT" panose="020B0602020104020603" pitchFamily="34" charset="0"/>
            </a:endParaRPr>
          </a:p>
        </p:txBody>
      </p:sp>
      <p:pic>
        <p:nvPicPr>
          <p:cNvPr id="14" name="Content Placeholder 13">
            <a:extLst>
              <a:ext uri="{FF2B5EF4-FFF2-40B4-BE49-F238E27FC236}">
                <a16:creationId xmlns:a16="http://schemas.microsoft.com/office/drawing/2014/main" id="{FF5F2D94-0332-49CC-596C-D5516BE3B8C0}"/>
              </a:ext>
            </a:extLst>
          </p:cNvPr>
          <p:cNvPicPr>
            <a:picLocks noGrp="1" noChangeAspect="1"/>
          </p:cNvPicPr>
          <p:nvPr>
            <p:ph sz="quarter" idx="4"/>
          </p:nvPr>
        </p:nvPicPr>
        <p:blipFill>
          <a:blip r:embed="rId3"/>
          <a:stretch>
            <a:fillRect/>
          </a:stretch>
        </p:blipFill>
        <p:spPr>
          <a:xfrm>
            <a:off x="7228114" y="3429000"/>
            <a:ext cx="4425916" cy="2808514"/>
          </a:xfrm>
          <a:prstGeom prst="rect">
            <a:avLst/>
          </a:prstGeom>
        </p:spPr>
      </p:pic>
    </p:spTree>
    <p:extLst>
      <p:ext uri="{BB962C8B-B14F-4D97-AF65-F5344CB8AC3E}">
        <p14:creationId xmlns:p14="http://schemas.microsoft.com/office/powerpoint/2010/main" val="3726056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404D-72CC-8402-347D-6B09AF68A03C}"/>
              </a:ext>
            </a:extLst>
          </p:cNvPr>
          <p:cNvSpPr>
            <a:spLocks noGrp="1"/>
          </p:cNvSpPr>
          <p:nvPr>
            <p:ph type="title"/>
          </p:nvPr>
        </p:nvSpPr>
        <p:spPr>
          <a:xfrm>
            <a:off x="100767" y="108857"/>
            <a:ext cx="7164139" cy="823912"/>
          </a:xfrm>
        </p:spPr>
        <p:txBody>
          <a:bodyPr>
            <a:normAutofit/>
          </a:bodyPr>
          <a:lstStyle/>
          <a:p>
            <a:r>
              <a:rPr lang="en-US" sz="3600" b="1" dirty="0">
                <a:solidFill>
                  <a:srgbClr val="FFC000"/>
                </a:solidFill>
                <a:latin typeface="Agency FB" panose="020B0503020202020204" pitchFamily="34" charset="0"/>
              </a:rPr>
              <a:t>5. Payment and Transactions Analysis</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8C8ED97D-A269-5128-1EE9-54B02CCA54C8}"/>
              </a:ext>
            </a:extLst>
          </p:cNvPr>
          <p:cNvSpPr>
            <a:spLocks noGrp="1"/>
          </p:cNvSpPr>
          <p:nvPr>
            <p:ph type="body" idx="1"/>
          </p:nvPr>
        </p:nvSpPr>
        <p:spPr>
          <a:xfrm>
            <a:off x="100768" y="1328057"/>
            <a:ext cx="7164138" cy="1214777"/>
          </a:xfrm>
        </p:spPr>
        <p:txBody>
          <a:bodyPr>
            <a:noAutofit/>
          </a:bodyPr>
          <a:lstStyle/>
          <a:p>
            <a:r>
              <a:rPr lang="en-US" sz="2000" dirty="0">
                <a:latin typeface="Tw Cen MT" panose="020B0602020104020603" pitchFamily="34" charset="0"/>
              </a:rPr>
              <a:t>3.Objective </a:t>
            </a:r>
            <a:r>
              <a:rPr lang="en-US" sz="2000" dirty="0">
                <a:solidFill>
                  <a:schemeClr val="accent3"/>
                </a:solidFill>
                <a:latin typeface="Tw Cen MT" panose="020B0602020104020603" pitchFamily="34" charset="0"/>
              </a:rPr>
              <a:t>: To determine the distribution of credit card payments across different installment options, helping to understand customer preferences for paying in full or through installments.</a:t>
            </a:r>
          </a:p>
        </p:txBody>
      </p:sp>
      <p:pic>
        <p:nvPicPr>
          <p:cNvPr id="9" name="Content Placeholder 8">
            <a:extLst>
              <a:ext uri="{FF2B5EF4-FFF2-40B4-BE49-F238E27FC236}">
                <a16:creationId xmlns:a16="http://schemas.microsoft.com/office/drawing/2014/main" id="{5BAF3E22-456A-4766-82E6-392B6E189F0D}"/>
              </a:ext>
            </a:extLst>
          </p:cNvPr>
          <p:cNvPicPr>
            <a:picLocks noGrp="1" noChangeAspect="1"/>
          </p:cNvPicPr>
          <p:nvPr>
            <p:ph sz="half" idx="2"/>
          </p:nvPr>
        </p:nvPicPr>
        <p:blipFill>
          <a:blip r:embed="rId2"/>
          <a:stretch>
            <a:fillRect/>
          </a:stretch>
        </p:blipFill>
        <p:spPr>
          <a:xfrm>
            <a:off x="103098" y="2721430"/>
            <a:ext cx="7005273" cy="4027712"/>
          </a:xfrm>
          <a:prstGeom prst="rect">
            <a:avLst/>
          </a:prstGeom>
        </p:spPr>
      </p:pic>
      <p:sp>
        <p:nvSpPr>
          <p:cNvPr id="5" name="Text Placeholder 4">
            <a:extLst>
              <a:ext uri="{FF2B5EF4-FFF2-40B4-BE49-F238E27FC236}">
                <a16:creationId xmlns:a16="http://schemas.microsoft.com/office/drawing/2014/main" id="{C837CA07-B69E-4511-EC6D-16FDC72B6D08}"/>
              </a:ext>
            </a:extLst>
          </p:cNvPr>
          <p:cNvSpPr>
            <a:spLocks noGrp="1"/>
          </p:cNvSpPr>
          <p:nvPr>
            <p:ph type="body" sz="quarter" idx="3"/>
          </p:nvPr>
        </p:nvSpPr>
        <p:spPr>
          <a:xfrm>
            <a:off x="7587340" y="108858"/>
            <a:ext cx="4376057" cy="2002972"/>
          </a:xfrm>
        </p:spPr>
        <p:txBody>
          <a:bodyPr>
            <a:normAutofit fontScale="85000" lnSpcReduction="10000"/>
          </a:bodyPr>
          <a:lstStyle/>
          <a:p>
            <a:r>
              <a:rPr lang="en-US" dirty="0"/>
              <a:t>Insight :</a:t>
            </a:r>
          </a:p>
          <a:p>
            <a:r>
              <a:rPr lang="en-US" b="0" dirty="0">
                <a:solidFill>
                  <a:schemeClr val="accent3"/>
                </a:solidFill>
                <a:latin typeface="Tw Cen MT" panose="020B0602020104020603" pitchFamily="34" charset="0"/>
              </a:rPr>
              <a:t>Most customers </a:t>
            </a:r>
            <a:r>
              <a:rPr lang="en-US" dirty="0">
                <a:solidFill>
                  <a:srgbClr val="FFFF00"/>
                </a:solidFill>
                <a:latin typeface="Tw Cen MT" panose="020B0602020104020603" pitchFamily="34" charset="0"/>
              </a:rPr>
              <a:t>(23.83%) </a:t>
            </a:r>
            <a:r>
              <a:rPr lang="en-US" b="0" dirty="0">
                <a:solidFill>
                  <a:schemeClr val="accent3"/>
                </a:solidFill>
                <a:latin typeface="Tw Cen MT" panose="020B0602020104020603" pitchFamily="34" charset="0"/>
              </a:rPr>
              <a:t>prefer single payments, while </a:t>
            </a:r>
            <a:r>
              <a:rPr lang="en-US" dirty="0">
                <a:solidFill>
                  <a:srgbClr val="FFFF00"/>
                </a:solidFill>
                <a:latin typeface="Tw Cen MT" panose="020B0602020104020603" pitchFamily="34" charset="0"/>
              </a:rPr>
              <a:t>2–3 installments </a:t>
            </a:r>
            <a:r>
              <a:rPr lang="en-US" b="0" dirty="0">
                <a:solidFill>
                  <a:srgbClr val="FFFF00"/>
                </a:solidFill>
                <a:latin typeface="Tw Cen MT" panose="020B0602020104020603" pitchFamily="34" charset="0"/>
              </a:rPr>
              <a:t>(</a:t>
            </a:r>
            <a:r>
              <a:rPr lang="en-US" dirty="0">
                <a:solidFill>
                  <a:srgbClr val="FFFF00"/>
                </a:solidFill>
                <a:latin typeface="Tw Cen MT" panose="020B0602020104020603" pitchFamily="34" charset="0"/>
              </a:rPr>
              <a:t>11.62% and 9.78%) </a:t>
            </a:r>
            <a:r>
              <a:rPr lang="en-US" b="0" dirty="0">
                <a:solidFill>
                  <a:schemeClr val="accent3"/>
                </a:solidFill>
                <a:latin typeface="Tw Cen MT" panose="020B0602020104020603" pitchFamily="34" charset="0"/>
              </a:rPr>
              <a:t>are moderately used. Long-term plans beyond </a:t>
            </a:r>
            <a:r>
              <a:rPr lang="en-US" dirty="0">
                <a:solidFill>
                  <a:srgbClr val="FFFF00"/>
                </a:solidFill>
                <a:latin typeface="Tw Cen MT" panose="020B0602020104020603" pitchFamily="34" charset="0"/>
              </a:rPr>
              <a:t>6 months </a:t>
            </a:r>
            <a:r>
              <a:rPr lang="en-US" b="0" dirty="0">
                <a:solidFill>
                  <a:schemeClr val="accent3"/>
                </a:solidFill>
                <a:latin typeface="Tw Cen MT" panose="020B0602020104020603" pitchFamily="34" charset="0"/>
              </a:rPr>
              <a:t>are rare, showing a clear preference for quick repayment.</a:t>
            </a:r>
            <a:endParaRPr lang="en-IN" b="0"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EB37B0C1-13BC-62B6-53A7-AA3AE39DC7E4}"/>
              </a:ext>
            </a:extLst>
          </p:cNvPr>
          <p:cNvPicPr>
            <a:picLocks noGrp="1" noChangeAspect="1"/>
          </p:cNvPicPr>
          <p:nvPr>
            <p:ph sz="quarter" idx="4"/>
          </p:nvPr>
        </p:nvPicPr>
        <p:blipFill>
          <a:blip r:embed="rId3"/>
          <a:stretch>
            <a:fillRect/>
          </a:stretch>
        </p:blipFill>
        <p:spPr>
          <a:xfrm>
            <a:off x="7715292" y="2329542"/>
            <a:ext cx="4373609" cy="4419599"/>
          </a:xfrm>
          <a:prstGeom prst="rect">
            <a:avLst/>
          </a:prstGeom>
        </p:spPr>
      </p:pic>
    </p:spTree>
    <p:extLst>
      <p:ext uri="{BB962C8B-B14F-4D97-AF65-F5344CB8AC3E}">
        <p14:creationId xmlns:p14="http://schemas.microsoft.com/office/powerpoint/2010/main" val="288309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DB60-0F8D-3C8C-0403-1B42C3A96D41}"/>
              </a:ext>
            </a:extLst>
          </p:cNvPr>
          <p:cNvSpPr>
            <a:spLocks noGrp="1"/>
          </p:cNvSpPr>
          <p:nvPr>
            <p:ph type="title"/>
          </p:nvPr>
        </p:nvSpPr>
        <p:spPr>
          <a:xfrm>
            <a:off x="208042" y="144918"/>
            <a:ext cx="5943599" cy="823912"/>
          </a:xfrm>
        </p:spPr>
        <p:txBody>
          <a:bodyPr>
            <a:normAutofit fontScale="90000"/>
          </a:bodyPr>
          <a:lstStyle/>
          <a:p>
            <a:r>
              <a:rPr lang="en-US" sz="3600" b="1" dirty="0">
                <a:solidFill>
                  <a:srgbClr val="FFC000"/>
                </a:solidFill>
                <a:latin typeface="Agency FB" panose="020B0503020202020204" pitchFamily="34" charset="0"/>
              </a:rPr>
              <a:t>5. Payment and Transactions Analysis </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F786D34A-A1C4-F3EB-F9E9-A39E9F220108}"/>
              </a:ext>
            </a:extLst>
          </p:cNvPr>
          <p:cNvSpPr>
            <a:spLocks noGrp="1"/>
          </p:cNvSpPr>
          <p:nvPr>
            <p:ph type="body" idx="1"/>
          </p:nvPr>
        </p:nvSpPr>
        <p:spPr>
          <a:xfrm>
            <a:off x="172507" y="1381692"/>
            <a:ext cx="5825069" cy="823912"/>
          </a:xfrm>
        </p:spPr>
        <p:txBody>
          <a:bodyPr>
            <a:normAutofit fontScale="85000" lnSpcReduction="20000"/>
          </a:bodyPr>
          <a:lstStyle/>
          <a:p>
            <a:r>
              <a:rPr lang="en-US" dirty="0"/>
              <a:t>4.Objective : </a:t>
            </a:r>
            <a:r>
              <a:rPr lang="en-US" dirty="0">
                <a:solidFill>
                  <a:schemeClr val="accent3"/>
                </a:solidFill>
                <a:latin typeface="Tw Cen MT" panose="020B0602020104020603" pitchFamily="34" charset="0"/>
              </a:rPr>
              <a:t>To identify orders where the total payment amount does not match the expected total (calculated as </a:t>
            </a:r>
            <a:r>
              <a:rPr lang="en-US" i="1" dirty="0">
                <a:solidFill>
                  <a:schemeClr val="accent3"/>
                </a:solidFill>
                <a:latin typeface="Tw Cen MT" panose="020B0602020104020603" pitchFamily="34" charset="0"/>
              </a:rPr>
              <a:t>item amount + freight value</a:t>
            </a:r>
            <a:r>
              <a:rPr lang="en-US" dirty="0"/>
              <a:t>).</a:t>
            </a:r>
            <a:endParaRPr lang="en-IN" dirty="0"/>
          </a:p>
        </p:txBody>
      </p:sp>
      <p:pic>
        <p:nvPicPr>
          <p:cNvPr id="9" name="Content Placeholder 8">
            <a:extLst>
              <a:ext uri="{FF2B5EF4-FFF2-40B4-BE49-F238E27FC236}">
                <a16:creationId xmlns:a16="http://schemas.microsoft.com/office/drawing/2014/main" id="{D4DD0380-BF88-2444-B68F-12D14431F8BB}"/>
              </a:ext>
            </a:extLst>
          </p:cNvPr>
          <p:cNvPicPr>
            <a:picLocks noGrp="1" noChangeAspect="1"/>
          </p:cNvPicPr>
          <p:nvPr>
            <p:ph sz="half" idx="2"/>
          </p:nvPr>
        </p:nvPicPr>
        <p:blipFill>
          <a:blip r:embed="rId2"/>
          <a:stretch>
            <a:fillRect/>
          </a:stretch>
        </p:blipFill>
        <p:spPr>
          <a:xfrm>
            <a:off x="172507" y="2340429"/>
            <a:ext cx="5943598" cy="4267200"/>
          </a:xfrm>
          <a:prstGeom prst="rect">
            <a:avLst/>
          </a:prstGeom>
        </p:spPr>
      </p:pic>
      <p:sp>
        <p:nvSpPr>
          <p:cNvPr id="5" name="Text Placeholder 4">
            <a:extLst>
              <a:ext uri="{FF2B5EF4-FFF2-40B4-BE49-F238E27FC236}">
                <a16:creationId xmlns:a16="http://schemas.microsoft.com/office/drawing/2014/main" id="{5AF97EFD-9345-6DCD-D4F0-E079CCC16A8B}"/>
              </a:ext>
            </a:extLst>
          </p:cNvPr>
          <p:cNvSpPr>
            <a:spLocks noGrp="1"/>
          </p:cNvSpPr>
          <p:nvPr>
            <p:ph type="body" sz="quarter" idx="3"/>
          </p:nvPr>
        </p:nvSpPr>
        <p:spPr>
          <a:xfrm>
            <a:off x="6312101" y="272142"/>
            <a:ext cx="5671857" cy="3405528"/>
          </a:xfrm>
        </p:spPr>
        <p:txBody>
          <a:bodyPr>
            <a:normAutofit fontScale="85000" lnSpcReduction="20000"/>
          </a:bodyPr>
          <a:lstStyle/>
          <a:p>
            <a:r>
              <a:rPr lang="en-US" sz="2800" dirty="0"/>
              <a:t>Insight:</a:t>
            </a:r>
          </a:p>
          <a:p>
            <a:r>
              <a:rPr lang="en-US" b="0" dirty="0">
                <a:solidFill>
                  <a:schemeClr val="accent3"/>
                </a:solidFill>
                <a:latin typeface="Tw Cen MT" panose="020B0602020104020603" pitchFamily="34" charset="0"/>
              </a:rPr>
              <a:t>Several orders show a significant mismatch between the total payment amount and the sum of item and freight values — with differences reaching up to </a:t>
            </a:r>
            <a:r>
              <a:rPr lang="en-US" b="0" dirty="0">
                <a:solidFill>
                  <a:srgbClr val="FFFF00"/>
                </a:solidFill>
                <a:latin typeface="Tw Cen MT" panose="020B0602020104020603" pitchFamily="34" charset="0"/>
              </a:rPr>
              <a:t>₹95,648.56.</a:t>
            </a:r>
          </a:p>
          <a:p>
            <a:br>
              <a:rPr lang="en-US" b="0" dirty="0">
                <a:solidFill>
                  <a:schemeClr val="accent3"/>
                </a:solidFill>
                <a:latin typeface="Tw Cen MT" panose="020B0602020104020603" pitchFamily="34" charset="0"/>
              </a:rPr>
            </a:br>
            <a:r>
              <a:rPr lang="en-US" b="0" dirty="0">
                <a:solidFill>
                  <a:schemeClr val="accent3"/>
                </a:solidFill>
                <a:latin typeface="Tw Cen MT" panose="020B0602020104020603" pitchFamily="34" charset="0"/>
              </a:rPr>
              <a:t>This </a:t>
            </a:r>
            <a:r>
              <a:rPr lang="en-US" b="0" dirty="0">
                <a:solidFill>
                  <a:srgbClr val="FFFF00"/>
                </a:solidFill>
                <a:latin typeface="Tw Cen MT" panose="020B0602020104020603" pitchFamily="34" charset="0"/>
              </a:rPr>
              <a:t>indicates potential data inconsistencies, overpayments, or system calculation errors.</a:t>
            </a:r>
          </a:p>
          <a:p>
            <a:br>
              <a:rPr lang="en-US" b="0" dirty="0">
                <a:solidFill>
                  <a:srgbClr val="FFFF00"/>
                </a:solidFill>
                <a:latin typeface="Tw Cen MT" panose="020B0602020104020603" pitchFamily="34" charset="0"/>
              </a:rPr>
            </a:br>
            <a:r>
              <a:rPr lang="en-US" b="0" dirty="0">
                <a:solidFill>
                  <a:schemeClr val="accent3"/>
                </a:solidFill>
                <a:latin typeface="Tw Cen MT" panose="020B0602020104020603" pitchFamily="34" charset="0"/>
              </a:rPr>
              <a:t>Such discrepancies should be investigated further to ensure accurate financial reporting and maintain transaction integrity.</a:t>
            </a:r>
          </a:p>
          <a:p>
            <a:endParaRPr lang="en-IN" dirty="0"/>
          </a:p>
        </p:txBody>
      </p:sp>
      <p:pic>
        <p:nvPicPr>
          <p:cNvPr id="14" name="Content Placeholder 13">
            <a:extLst>
              <a:ext uri="{FF2B5EF4-FFF2-40B4-BE49-F238E27FC236}">
                <a16:creationId xmlns:a16="http://schemas.microsoft.com/office/drawing/2014/main" id="{FB9F60DD-036A-1364-1EA3-D35DAD3A507F}"/>
              </a:ext>
            </a:extLst>
          </p:cNvPr>
          <p:cNvPicPr>
            <a:picLocks noGrp="1" noChangeAspect="1"/>
          </p:cNvPicPr>
          <p:nvPr>
            <p:ph sz="quarter" idx="4"/>
          </p:nvPr>
        </p:nvPicPr>
        <p:blipFill>
          <a:blip r:embed="rId3"/>
          <a:stretch>
            <a:fillRect/>
          </a:stretch>
        </p:blipFill>
        <p:spPr>
          <a:xfrm>
            <a:off x="6430630" y="3428999"/>
            <a:ext cx="5183188" cy="3069771"/>
          </a:xfrm>
          <a:prstGeom prst="rect">
            <a:avLst/>
          </a:prstGeom>
        </p:spPr>
      </p:pic>
    </p:spTree>
    <p:extLst>
      <p:ext uri="{BB962C8B-B14F-4D97-AF65-F5344CB8AC3E}">
        <p14:creationId xmlns:p14="http://schemas.microsoft.com/office/powerpoint/2010/main" val="2747416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C5C2-45BE-AF4E-BF3A-6A66ADCB8B64}"/>
              </a:ext>
            </a:extLst>
          </p:cNvPr>
          <p:cNvSpPr>
            <a:spLocks noGrp="1"/>
          </p:cNvSpPr>
          <p:nvPr>
            <p:ph type="title"/>
          </p:nvPr>
        </p:nvSpPr>
        <p:spPr>
          <a:xfrm>
            <a:off x="130629" y="195944"/>
            <a:ext cx="6281057" cy="654679"/>
          </a:xfrm>
        </p:spPr>
        <p:txBody>
          <a:bodyPr>
            <a:normAutofit/>
          </a:bodyPr>
          <a:lstStyle/>
          <a:p>
            <a:r>
              <a:rPr lang="en-US" sz="3600" b="1" dirty="0">
                <a:solidFill>
                  <a:srgbClr val="FFC000"/>
                </a:solidFill>
                <a:latin typeface="Agency FB" panose="020B0503020202020204" pitchFamily="34" charset="0"/>
              </a:rPr>
              <a:t>5. Payment and Transactions Analysis </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C9384BAA-87CA-156C-A089-BAA96E42CFF0}"/>
              </a:ext>
            </a:extLst>
          </p:cNvPr>
          <p:cNvSpPr>
            <a:spLocks noGrp="1"/>
          </p:cNvSpPr>
          <p:nvPr>
            <p:ph type="body" idx="1"/>
          </p:nvPr>
        </p:nvSpPr>
        <p:spPr>
          <a:xfrm>
            <a:off x="250372" y="1186542"/>
            <a:ext cx="6814456" cy="1318533"/>
          </a:xfrm>
        </p:spPr>
        <p:txBody>
          <a:bodyPr>
            <a:normAutofit fontScale="92500" lnSpcReduction="10000"/>
          </a:bodyPr>
          <a:lstStyle/>
          <a:p>
            <a:r>
              <a:rPr lang="en-US" dirty="0">
                <a:latin typeface="Tw Cen MT" panose="020B0602020104020603" pitchFamily="34" charset="0"/>
              </a:rPr>
              <a:t>5.Objective  </a:t>
            </a:r>
            <a:r>
              <a:rPr lang="en-US" dirty="0">
                <a:solidFill>
                  <a:schemeClr val="accent3"/>
                </a:solidFill>
                <a:latin typeface="Tw Cen MT" panose="020B0602020104020603" pitchFamily="34" charset="0"/>
              </a:rPr>
              <a:t>: To classify and quantify orders based on payment accuracy by comparing the total payment amount with the expected total (item amount + freight value).</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F872BCDB-DF6A-011D-BCCE-8CD37DD7F360}"/>
              </a:ext>
            </a:extLst>
          </p:cNvPr>
          <p:cNvPicPr>
            <a:picLocks noGrp="1" noChangeAspect="1"/>
          </p:cNvPicPr>
          <p:nvPr>
            <p:ph sz="half" idx="2"/>
          </p:nvPr>
        </p:nvPicPr>
        <p:blipFill>
          <a:blip r:embed="rId2"/>
          <a:stretch>
            <a:fillRect/>
          </a:stretch>
        </p:blipFill>
        <p:spPr>
          <a:xfrm>
            <a:off x="250372" y="2505075"/>
            <a:ext cx="6357257" cy="4089562"/>
          </a:xfrm>
          <a:prstGeom prst="rect">
            <a:avLst/>
          </a:prstGeom>
        </p:spPr>
      </p:pic>
      <p:sp>
        <p:nvSpPr>
          <p:cNvPr id="5" name="Text Placeholder 4">
            <a:extLst>
              <a:ext uri="{FF2B5EF4-FFF2-40B4-BE49-F238E27FC236}">
                <a16:creationId xmlns:a16="http://schemas.microsoft.com/office/drawing/2014/main" id="{C4A3B3CF-C7CD-608D-A8D2-1A02892E7AA1}"/>
              </a:ext>
            </a:extLst>
          </p:cNvPr>
          <p:cNvSpPr>
            <a:spLocks noGrp="1"/>
          </p:cNvSpPr>
          <p:nvPr>
            <p:ph type="body" sz="quarter" idx="3"/>
          </p:nvPr>
        </p:nvSpPr>
        <p:spPr>
          <a:xfrm>
            <a:off x="7413170" y="195944"/>
            <a:ext cx="4528458" cy="4517570"/>
          </a:xfrm>
        </p:spPr>
        <p:txBody>
          <a:bodyPr>
            <a:normAutofit fontScale="92500" lnSpcReduction="10000"/>
          </a:bodyPr>
          <a:lstStyle/>
          <a:p>
            <a:r>
              <a:rPr lang="en-US" dirty="0"/>
              <a:t>Insight:</a:t>
            </a:r>
          </a:p>
          <a:p>
            <a:r>
              <a:rPr lang="en-US" b="0" dirty="0">
                <a:solidFill>
                  <a:schemeClr val="accent3"/>
                </a:solidFill>
                <a:latin typeface="Tw Cen MT" panose="020B0602020104020603" pitchFamily="34" charset="0"/>
              </a:rPr>
              <a:t>Most transactions </a:t>
            </a:r>
            <a:r>
              <a:rPr lang="en-US" dirty="0">
                <a:solidFill>
                  <a:srgbClr val="FFFF00"/>
                </a:solidFill>
                <a:latin typeface="Tw Cen MT" panose="020B0602020104020603" pitchFamily="34" charset="0"/>
              </a:rPr>
              <a:t>(84208) </a:t>
            </a:r>
            <a:r>
              <a:rPr lang="en-US" b="0" dirty="0">
                <a:solidFill>
                  <a:srgbClr val="FFFF00"/>
                </a:solidFill>
                <a:latin typeface="Tw Cen MT" panose="020B0602020104020603" pitchFamily="34" charset="0"/>
              </a:rPr>
              <a:t>are correctly paid, </a:t>
            </a:r>
            <a:r>
              <a:rPr lang="en-US" b="0" dirty="0">
                <a:solidFill>
                  <a:schemeClr val="accent3"/>
                </a:solidFill>
                <a:latin typeface="Tw Cen MT" panose="020B0602020104020603" pitchFamily="34" charset="0"/>
              </a:rPr>
              <a:t>indicating strong payment accuracy and reliable processing.</a:t>
            </a:r>
          </a:p>
          <a:p>
            <a:br>
              <a:rPr lang="en-US" b="0" dirty="0">
                <a:solidFill>
                  <a:schemeClr val="accent3"/>
                </a:solidFill>
                <a:latin typeface="Tw Cen MT" panose="020B0602020104020603" pitchFamily="34" charset="0"/>
              </a:rPr>
            </a:br>
            <a:r>
              <a:rPr lang="en-US" b="0" dirty="0">
                <a:solidFill>
                  <a:schemeClr val="accent3"/>
                </a:solidFill>
                <a:latin typeface="Tw Cen MT" panose="020B0602020104020603" pitchFamily="34" charset="0"/>
              </a:rPr>
              <a:t>However, </a:t>
            </a:r>
            <a:r>
              <a:rPr lang="en-US" b="0" dirty="0">
                <a:solidFill>
                  <a:srgbClr val="FFFF00"/>
                </a:solidFill>
                <a:latin typeface="Tw Cen MT" panose="020B0602020104020603" pitchFamily="34" charset="0"/>
              </a:rPr>
              <a:t>9606 orders are overpaid and 2663 are underpaid</a:t>
            </a:r>
            <a:r>
              <a:rPr lang="en-US" b="0" dirty="0">
                <a:solidFill>
                  <a:schemeClr val="accent3"/>
                </a:solidFill>
                <a:latin typeface="Tw Cen MT" panose="020B0602020104020603" pitchFamily="34" charset="0"/>
              </a:rPr>
              <a:t>, suggesting occasional discrepancies in billing or data recording.</a:t>
            </a:r>
          </a:p>
          <a:p>
            <a:br>
              <a:rPr lang="en-US" b="0" dirty="0">
                <a:solidFill>
                  <a:schemeClr val="accent3"/>
                </a:solidFill>
                <a:latin typeface="Tw Cen MT" panose="020B0602020104020603" pitchFamily="34" charset="0"/>
              </a:rPr>
            </a:br>
            <a:r>
              <a:rPr lang="en-US" b="0" dirty="0">
                <a:solidFill>
                  <a:srgbClr val="FFFF00"/>
                </a:solidFill>
                <a:latin typeface="Tw Cen MT" panose="020B0602020104020603" pitchFamily="34" charset="0"/>
              </a:rPr>
              <a:t>The company should review payment reconciliation processes to reduce these inconsistencies and ensure financial accuracy.</a:t>
            </a:r>
          </a:p>
        </p:txBody>
      </p:sp>
      <p:pic>
        <p:nvPicPr>
          <p:cNvPr id="14" name="Content Placeholder 13">
            <a:extLst>
              <a:ext uri="{FF2B5EF4-FFF2-40B4-BE49-F238E27FC236}">
                <a16:creationId xmlns:a16="http://schemas.microsoft.com/office/drawing/2014/main" id="{CF99E955-367B-D8AF-1312-AA65A77E7F47}"/>
              </a:ext>
            </a:extLst>
          </p:cNvPr>
          <p:cNvPicPr>
            <a:picLocks noGrp="1" noChangeAspect="1"/>
          </p:cNvPicPr>
          <p:nvPr>
            <p:ph sz="quarter" idx="4"/>
          </p:nvPr>
        </p:nvPicPr>
        <p:blipFill>
          <a:blip r:embed="rId3"/>
          <a:stretch>
            <a:fillRect/>
          </a:stretch>
        </p:blipFill>
        <p:spPr>
          <a:xfrm>
            <a:off x="7413169" y="4778827"/>
            <a:ext cx="4604660" cy="1665515"/>
          </a:xfrm>
          <a:prstGeom prst="rect">
            <a:avLst/>
          </a:prstGeom>
        </p:spPr>
      </p:pic>
    </p:spTree>
    <p:extLst>
      <p:ext uri="{BB962C8B-B14F-4D97-AF65-F5344CB8AC3E}">
        <p14:creationId xmlns:p14="http://schemas.microsoft.com/office/powerpoint/2010/main" val="2150396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1B3E-7D48-0D35-2661-44A2F04852A3}"/>
              </a:ext>
            </a:extLst>
          </p:cNvPr>
          <p:cNvSpPr>
            <a:spLocks noGrp="1"/>
          </p:cNvSpPr>
          <p:nvPr>
            <p:ph type="title"/>
          </p:nvPr>
        </p:nvSpPr>
        <p:spPr>
          <a:xfrm>
            <a:off x="315686" y="293914"/>
            <a:ext cx="11038114" cy="887678"/>
          </a:xfrm>
        </p:spPr>
        <p:txBody>
          <a:bodyPr>
            <a:normAutofit/>
          </a:bodyPr>
          <a:lstStyle/>
          <a:p>
            <a:r>
              <a:rPr lang="en-IN" sz="3600" b="1" dirty="0">
                <a:latin typeface="Agency FB" panose="020B0503020202020204" pitchFamily="34" charset="0"/>
              </a:rPr>
              <a:t>📦</a:t>
            </a:r>
            <a:r>
              <a:rPr lang="en-US" sz="3600" b="1" dirty="0">
                <a:solidFill>
                  <a:srgbClr val="FFC000"/>
                </a:solidFill>
                <a:latin typeface="Agency FB" panose="020B0503020202020204" pitchFamily="34" charset="0"/>
              </a:rPr>
              <a:t>6. Product Performance:</a:t>
            </a:r>
            <a:endParaRPr lang="en-IN" sz="3600" b="1" dirty="0">
              <a:solidFill>
                <a:srgbClr val="FFC000"/>
              </a:solidFill>
              <a:latin typeface="Agency FB" panose="020B0503020202020204" pitchFamily="34" charset="0"/>
            </a:endParaRPr>
          </a:p>
        </p:txBody>
      </p:sp>
      <p:sp>
        <p:nvSpPr>
          <p:cNvPr id="4" name="Rectangle 1">
            <a:extLst>
              <a:ext uri="{FF2B5EF4-FFF2-40B4-BE49-F238E27FC236}">
                <a16:creationId xmlns:a16="http://schemas.microsoft.com/office/drawing/2014/main" id="{66534BC8-16B4-D8A2-2948-2B326185535F}"/>
              </a:ext>
            </a:extLst>
          </p:cNvPr>
          <p:cNvSpPr>
            <a:spLocks noGrp="1" noChangeArrowheads="1"/>
          </p:cNvSpPr>
          <p:nvPr>
            <p:ph idx="1"/>
          </p:nvPr>
        </p:nvSpPr>
        <p:spPr bwMode="auto">
          <a:xfrm>
            <a:off x="239485" y="1521425"/>
            <a:ext cx="1171302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Count the number of products in each category.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Identify the categories with the highest sales volume.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How does the average freight cost of a product vary with its weight?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products have low sales (less than 20) but high customer satisfaction (rating ≥ 4.5)?</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What is the average number of photos per product category?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2400" b="1"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36380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4708-5A0F-CAAC-4536-2A4066A5D256}"/>
              </a:ext>
            </a:extLst>
          </p:cNvPr>
          <p:cNvSpPr>
            <a:spLocks noGrp="1"/>
          </p:cNvSpPr>
          <p:nvPr>
            <p:ph type="title"/>
          </p:nvPr>
        </p:nvSpPr>
        <p:spPr>
          <a:xfrm>
            <a:off x="261258" y="163286"/>
            <a:ext cx="5551714" cy="947058"/>
          </a:xfrm>
        </p:spPr>
        <p:txBody>
          <a:bodyPr>
            <a:normAutofit/>
          </a:bodyPr>
          <a:lstStyle/>
          <a:p>
            <a:r>
              <a:rPr lang="en-US" sz="3600" b="1" dirty="0">
                <a:solidFill>
                  <a:srgbClr val="FFC000"/>
                </a:solidFill>
                <a:latin typeface="Agency FB" panose="020B0503020202020204" pitchFamily="34" charset="0"/>
              </a:rPr>
              <a:t>6. Product Performance:</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A132B25F-4315-6789-327B-22F7B438F34E}"/>
              </a:ext>
            </a:extLst>
          </p:cNvPr>
          <p:cNvSpPr>
            <a:spLocks noGrp="1"/>
          </p:cNvSpPr>
          <p:nvPr>
            <p:ph type="body" idx="1"/>
          </p:nvPr>
        </p:nvSpPr>
        <p:spPr>
          <a:xfrm>
            <a:off x="261258" y="1393371"/>
            <a:ext cx="5736317" cy="1111703"/>
          </a:xfrm>
        </p:spPr>
        <p:txBody>
          <a:bodyPr>
            <a:normAutofit lnSpcReduction="10000"/>
          </a:bodyPr>
          <a:lstStyle/>
          <a:p>
            <a:r>
              <a:rPr lang="en-US" sz="2800" dirty="0"/>
              <a:t>1.Objective </a:t>
            </a:r>
            <a:r>
              <a:rPr lang="en-US" sz="2800" dirty="0">
                <a:solidFill>
                  <a:schemeClr val="accent3"/>
                </a:solidFill>
                <a:latin typeface="Tw Cen MT" panose="020B0602020104020603" pitchFamily="34" charset="0"/>
              </a:rPr>
              <a:t>: </a:t>
            </a:r>
            <a:r>
              <a:rPr lang="en-US" dirty="0">
                <a:solidFill>
                  <a:schemeClr val="accent3"/>
                </a:solidFill>
                <a:latin typeface="Tw Cen MT" panose="020B0602020104020603" pitchFamily="34" charset="0"/>
              </a:rPr>
              <a:t>To determine the total number of products available in each category</a:t>
            </a:r>
            <a:r>
              <a:rPr lang="en-US" dirty="0">
                <a:latin typeface="Tw Cen MT" panose="020B0602020104020603" pitchFamily="34" charset="0"/>
              </a:rPr>
              <a:t>.</a:t>
            </a:r>
          </a:p>
        </p:txBody>
      </p:sp>
      <p:pic>
        <p:nvPicPr>
          <p:cNvPr id="8" name="Content Placeholder 7">
            <a:extLst>
              <a:ext uri="{FF2B5EF4-FFF2-40B4-BE49-F238E27FC236}">
                <a16:creationId xmlns:a16="http://schemas.microsoft.com/office/drawing/2014/main" id="{ECCFCCB9-614C-AE8C-1FD3-F2B3E0FBFB1C}"/>
              </a:ext>
            </a:extLst>
          </p:cNvPr>
          <p:cNvPicPr>
            <a:picLocks noGrp="1" noChangeAspect="1"/>
          </p:cNvPicPr>
          <p:nvPr>
            <p:ph sz="half" idx="2"/>
          </p:nvPr>
        </p:nvPicPr>
        <p:blipFill>
          <a:blip r:embed="rId2"/>
          <a:stretch>
            <a:fillRect/>
          </a:stretch>
        </p:blipFill>
        <p:spPr>
          <a:xfrm>
            <a:off x="107706" y="3189514"/>
            <a:ext cx="6090889" cy="3298372"/>
          </a:xfrm>
          <a:prstGeom prst="rect">
            <a:avLst/>
          </a:prstGeom>
        </p:spPr>
      </p:pic>
      <p:sp>
        <p:nvSpPr>
          <p:cNvPr id="5" name="Text Placeholder 4">
            <a:extLst>
              <a:ext uri="{FF2B5EF4-FFF2-40B4-BE49-F238E27FC236}">
                <a16:creationId xmlns:a16="http://schemas.microsoft.com/office/drawing/2014/main" id="{E3949D90-AF10-433E-F841-3D5FC14E9057}"/>
              </a:ext>
            </a:extLst>
          </p:cNvPr>
          <p:cNvSpPr>
            <a:spLocks noGrp="1"/>
          </p:cNvSpPr>
          <p:nvPr>
            <p:ph type="body" sz="quarter" idx="3"/>
          </p:nvPr>
        </p:nvSpPr>
        <p:spPr>
          <a:xfrm>
            <a:off x="6733242" y="636815"/>
            <a:ext cx="4892702" cy="1971675"/>
          </a:xfrm>
        </p:spPr>
        <p:txBody>
          <a:bodyPr>
            <a:normAutofit lnSpcReduction="10000"/>
          </a:bodyPr>
          <a:lstStyle/>
          <a:p>
            <a:r>
              <a:rPr lang="en-US" sz="2800" dirty="0">
                <a:latin typeface="Tw Cen MT" panose="020B0602020104020603" pitchFamily="34" charset="0"/>
              </a:rPr>
              <a:t>Insight : </a:t>
            </a:r>
          </a:p>
          <a:p>
            <a:r>
              <a:rPr lang="en-US" dirty="0">
                <a:solidFill>
                  <a:schemeClr val="accent3"/>
                </a:solidFill>
                <a:latin typeface="Tw Cen MT" panose="020B0602020104020603" pitchFamily="34" charset="0"/>
              </a:rPr>
              <a:t>The “bed table bath” category leads with the most products </a:t>
            </a:r>
            <a:r>
              <a:rPr lang="en-US" dirty="0">
                <a:solidFill>
                  <a:srgbClr val="FFFF00"/>
                </a:solidFill>
                <a:latin typeface="Tw Cen MT" panose="020B0602020104020603" pitchFamily="34" charset="0"/>
              </a:rPr>
              <a:t>(3,029), </a:t>
            </a:r>
            <a:r>
              <a:rPr lang="en-US" dirty="0">
                <a:solidFill>
                  <a:schemeClr val="accent3"/>
                </a:solidFill>
                <a:latin typeface="Tw Cen MT" panose="020B0602020104020603" pitchFamily="34" charset="0"/>
              </a:rPr>
              <a:t>followed by “sport leisure” and “Furniture Decoration.”</a:t>
            </a:r>
            <a:endParaRPr lang="en-IN"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DB8738DA-2CF9-7099-86EA-A7D22E2B65D3}"/>
              </a:ext>
            </a:extLst>
          </p:cNvPr>
          <p:cNvPicPr>
            <a:picLocks noGrp="1" noChangeAspect="1"/>
          </p:cNvPicPr>
          <p:nvPr>
            <p:ph sz="quarter" idx="4"/>
          </p:nvPr>
        </p:nvPicPr>
        <p:blipFill>
          <a:blip r:embed="rId3"/>
          <a:stretch>
            <a:fillRect/>
          </a:stretch>
        </p:blipFill>
        <p:spPr>
          <a:xfrm>
            <a:off x="6967285" y="3189514"/>
            <a:ext cx="4424615" cy="3298372"/>
          </a:xfrm>
          <a:prstGeom prst="rect">
            <a:avLst/>
          </a:prstGeom>
        </p:spPr>
      </p:pic>
    </p:spTree>
    <p:extLst>
      <p:ext uri="{BB962C8B-B14F-4D97-AF65-F5344CB8AC3E}">
        <p14:creationId xmlns:p14="http://schemas.microsoft.com/office/powerpoint/2010/main" val="2657430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49E2-C737-F755-36ED-F87AAF9D749F}"/>
              </a:ext>
            </a:extLst>
          </p:cNvPr>
          <p:cNvSpPr>
            <a:spLocks noGrp="1"/>
          </p:cNvSpPr>
          <p:nvPr>
            <p:ph type="title"/>
          </p:nvPr>
        </p:nvSpPr>
        <p:spPr>
          <a:xfrm>
            <a:off x="261258" y="163287"/>
            <a:ext cx="6572893" cy="823912"/>
          </a:xfrm>
        </p:spPr>
        <p:txBody>
          <a:bodyPr>
            <a:normAutofit/>
          </a:bodyPr>
          <a:lstStyle/>
          <a:p>
            <a:r>
              <a:rPr lang="en-US" sz="3600" b="1" dirty="0">
                <a:solidFill>
                  <a:srgbClr val="FFC000"/>
                </a:solidFill>
                <a:latin typeface="Agency FB" panose="020B0503020202020204" pitchFamily="34" charset="0"/>
              </a:rPr>
              <a:t>6. Product Performance:</a:t>
            </a:r>
            <a:endParaRPr lang="en-IN" sz="3600"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948AC7EE-2B71-97D8-F71B-CF2E4C27586C}"/>
              </a:ext>
            </a:extLst>
          </p:cNvPr>
          <p:cNvSpPr>
            <a:spLocks noGrp="1"/>
          </p:cNvSpPr>
          <p:nvPr>
            <p:ph type="body" idx="1"/>
          </p:nvPr>
        </p:nvSpPr>
        <p:spPr>
          <a:xfrm>
            <a:off x="261258" y="1415144"/>
            <a:ext cx="6444342" cy="1348128"/>
          </a:xfrm>
        </p:spPr>
        <p:txBody>
          <a:bodyPr>
            <a:normAutofit/>
          </a:bodyPr>
          <a:lstStyle/>
          <a:p>
            <a:r>
              <a:rPr lang="en-US" dirty="0">
                <a:latin typeface="Tw Cen MT" panose="020B0602020104020603" pitchFamily="34" charset="0"/>
              </a:rPr>
              <a:t>2.Objective :</a:t>
            </a:r>
          </a:p>
          <a:p>
            <a:r>
              <a:rPr lang="en-US" dirty="0">
                <a:solidFill>
                  <a:schemeClr val="accent3"/>
                </a:solidFill>
                <a:latin typeface="Tw Cen MT" panose="020B0602020104020603" pitchFamily="34" charset="0"/>
              </a:rPr>
              <a:t>To determine the products category with the highest orders.</a:t>
            </a:r>
            <a:endParaRPr lang="en-IN" dirty="0">
              <a:solidFill>
                <a:schemeClr val="accent3"/>
              </a:solidFill>
              <a:latin typeface="Tw Cen MT" panose="020B0602020104020603" pitchFamily="34" charset="0"/>
            </a:endParaRPr>
          </a:p>
        </p:txBody>
      </p:sp>
      <p:pic>
        <p:nvPicPr>
          <p:cNvPr id="18" name="Content Placeholder 17">
            <a:extLst>
              <a:ext uri="{FF2B5EF4-FFF2-40B4-BE49-F238E27FC236}">
                <a16:creationId xmlns:a16="http://schemas.microsoft.com/office/drawing/2014/main" id="{E63BC82C-74C4-9004-259A-CC1A820D4031}"/>
              </a:ext>
            </a:extLst>
          </p:cNvPr>
          <p:cNvPicPr>
            <a:picLocks noGrp="1" noChangeAspect="1"/>
          </p:cNvPicPr>
          <p:nvPr>
            <p:ph sz="half" idx="2"/>
          </p:nvPr>
        </p:nvPicPr>
        <p:blipFill>
          <a:blip r:embed="rId2"/>
          <a:stretch>
            <a:fillRect/>
          </a:stretch>
        </p:blipFill>
        <p:spPr>
          <a:xfrm>
            <a:off x="103763" y="3005327"/>
            <a:ext cx="6490991" cy="3515215"/>
          </a:xfrm>
          <a:prstGeom prst="rect">
            <a:avLst/>
          </a:prstGeom>
        </p:spPr>
      </p:pic>
      <p:sp>
        <p:nvSpPr>
          <p:cNvPr id="5" name="Text Placeholder 4">
            <a:extLst>
              <a:ext uri="{FF2B5EF4-FFF2-40B4-BE49-F238E27FC236}">
                <a16:creationId xmlns:a16="http://schemas.microsoft.com/office/drawing/2014/main" id="{E898E604-52D9-1475-9C15-951017CF9F3F}"/>
              </a:ext>
            </a:extLst>
          </p:cNvPr>
          <p:cNvSpPr>
            <a:spLocks noGrp="1"/>
          </p:cNvSpPr>
          <p:nvPr>
            <p:ph type="body" sz="quarter" idx="3"/>
          </p:nvPr>
        </p:nvSpPr>
        <p:spPr>
          <a:xfrm>
            <a:off x="7570390" y="424543"/>
            <a:ext cx="4273267" cy="2438400"/>
          </a:xfrm>
        </p:spPr>
        <p:txBody>
          <a:bodyPr>
            <a:normAutofit/>
          </a:bodyPr>
          <a:lstStyle/>
          <a:p>
            <a:r>
              <a:rPr lang="en-US" dirty="0"/>
              <a:t>Insight:</a:t>
            </a:r>
          </a:p>
          <a:p>
            <a:r>
              <a:rPr lang="en-US" sz="2200" dirty="0">
                <a:solidFill>
                  <a:srgbClr val="FFFF00"/>
                </a:solidFill>
                <a:latin typeface="Tw Cen MT" panose="020B0602020104020603" pitchFamily="34" charset="0"/>
              </a:rPr>
              <a:t>Bed Table Bath </a:t>
            </a:r>
            <a:r>
              <a:rPr lang="en-US" sz="2200" b="0" dirty="0">
                <a:solidFill>
                  <a:schemeClr val="accent3"/>
                </a:solidFill>
                <a:latin typeface="Tw Cen MT" panose="020B0602020104020603" pitchFamily="34" charset="0"/>
              </a:rPr>
              <a:t>leads all categories with the highest total delivered order </a:t>
            </a:r>
            <a:r>
              <a:rPr lang="en-US" sz="2200" dirty="0">
                <a:solidFill>
                  <a:srgbClr val="FFFF00"/>
                </a:solidFill>
                <a:latin typeface="Tw Cen MT" panose="020B0602020104020603" pitchFamily="34" charset="0"/>
              </a:rPr>
              <a:t>(9417) </a:t>
            </a:r>
            <a:r>
              <a:rPr lang="en-US" sz="2200" b="0" dirty="0">
                <a:solidFill>
                  <a:schemeClr val="accent3"/>
                </a:solidFill>
                <a:latin typeface="Tw Cen MT" panose="020B0602020104020603" pitchFamily="34" charset="0"/>
              </a:rPr>
              <a:t>followed by</a:t>
            </a:r>
            <a:r>
              <a:rPr lang="en-US" sz="2200" dirty="0">
                <a:solidFill>
                  <a:srgbClr val="FFFF00"/>
                </a:solidFill>
                <a:latin typeface="Tw Cen MT" panose="020B0602020104020603" pitchFamily="34" charset="0"/>
              </a:rPr>
              <a:t>, Health Beauty and Sports </a:t>
            </a:r>
            <a:r>
              <a:rPr lang="en-US" sz="2200" dirty="0" err="1">
                <a:solidFill>
                  <a:srgbClr val="FFFF00"/>
                </a:solidFill>
                <a:latin typeface="Tw Cen MT" panose="020B0602020104020603" pitchFamily="34" charset="0"/>
              </a:rPr>
              <a:t>Lesiure</a:t>
            </a:r>
            <a:r>
              <a:rPr lang="en-US" sz="2200" dirty="0">
                <a:solidFill>
                  <a:srgbClr val="FFFF00"/>
                </a:solidFill>
                <a:latin typeface="Tw Cen MT" panose="020B0602020104020603" pitchFamily="34" charset="0"/>
              </a:rPr>
              <a:t> </a:t>
            </a:r>
            <a:r>
              <a:rPr lang="en-US" sz="2200" b="0" dirty="0">
                <a:solidFill>
                  <a:schemeClr val="accent3"/>
                </a:solidFill>
                <a:latin typeface="Tw Cen MT" panose="020B0602020104020603" pitchFamily="34" charset="0"/>
              </a:rPr>
              <a:t>showing strong customer interest in personal care and lifestyle products.</a:t>
            </a:r>
            <a:endParaRPr lang="en-IN" sz="2200" b="0"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D7D185FC-2A0B-641D-C488-28880B95978B}"/>
              </a:ext>
            </a:extLst>
          </p:cNvPr>
          <p:cNvPicPr>
            <a:picLocks noGrp="1" noChangeAspect="1"/>
          </p:cNvPicPr>
          <p:nvPr>
            <p:ph sz="quarter" idx="4"/>
          </p:nvPr>
        </p:nvPicPr>
        <p:blipFill>
          <a:blip r:embed="rId3"/>
          <a:stretch>
            <a:fillRect/>
          </a:stretch>
        </p:blipFill>
        <p:spPr>
          <a:xfrm>
            <a:off x="7457262" y="3005326"/>
            <a:ext cx="4273267" cy="3515216"/>
          </a:xfrm>
          <a:prstGeom prst="rect">
            <a:avLst/>
          </a:prstGeom>
        </p:spPr>
      </p:pic>
    </p:spTree>
    <p:extLst>
      <p:ext uri="{BB962C8B-B14F-4D97-AF65-F5344CB8AC3E}">
        <p14:creationId xmlns:p14="http://schemas.microsoft.com/office/powerpoint/2010/main" val="2931679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6618-4BD3-EBAA-5BDE-27652A9461C9}"/>
              </a:ext>
            </a:extLst>
          </p:cNvPr>
          <p:cNvSpPr>
            <a:spLocks noGrp="1"/>
          </p:cNvSpPr>
          <p:nvPr>
            <p:ph type="title"/>
          </p:nvPr>
        </p:nvSpPr>
        <p:spPr>
          <a:xfrm>
            <a:off x="437403" y="185058"/>
            <a:ext cx="6207849" cy="674914"/>
          </a:xfrm>
        </p:spPr>
        <p:txBody>
          <a:bodyPr>
            <a:normAutofit fontScale="90000"/>
          </a:bodyPr>
          <a:lstStyle/>
          <a:p>
            <a:r>
              <a:rPr lang="en-US" b="1" dirty="0">
                <a:solidFill>
                  <a:srgbClr val="FFC000"/>
                </a:solidFill>
                <a:latin typeface="Agency FB" panose="020B0503020202020204" pitchFamily="34" charset="0"/>
              </a:rPr>
              <a:t>6. Product Performance:</a:t>
            </a:r>
            <a:endParaRPr lang="en-IN"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7B61325D-E8B4-9139-C95D-D7438F502F22}"/>
              </a:ext>
            </a:extLst>
          </p:cNvPr>
          <p:cNvSpPr>
            <a:spLocks noGrp="1"/>
          </p:cNvSpPr>
          <p:nvPr>
            <p:ph type="body" idx="1"/>
          </p:nvPr>
        </p:nvSpPr>
        <p:spPr>
          <a:xfrm>
            <a:off x="437403" y="1284514"/>
            <a:ext cx="6207849" cy="1220561"/>
          </a:xfrm>
        </p:spPr>
        <p:txBody>
          <a:bodyPr>
            <a:normAutofit fontScale="92500"/>
          </a:bodyPr>
          <a:lstStyle/>
          <a:p>
            <a:r>
              <a:rPr lang="en-US" dirty="0">
                <a:latin typeface="Tw Cen MT" panose="020B0602020104020603" pitchFamily="34" charset="0"/>
              </a:rPr>
              <a:t>3.Objective : </a:t>
            </a:r>
          </a:p>
          <a:p>
            <a:r>
              <a:rPr lang="en-US" dirty="0">
                <a:solidFill>
                  <a:schemeClr val="accent3"/>
                </a:solidFill>
                <a:latin typeface="Tw Cen MT" panose="020B0602020104020603" pitchFamily="34" charset="0"/>
              </a:rPr>
              <a:t>To identify whether shipping heavier items leads to higher or lower transportation expenses.</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50B53BD2-6EA3-ABB1-F2C6-33F6F0239AE8}"/>
              </a:ext>
            </a:extLst>
          </p:cNvPr>
          <p:cNvPicPr>
            <a:picLocks noGrp="1" noChangeAspect="1"/>
          </p:cNvPicPr>
          <p:nvPr>
            <p:ph sz="half" idx="2"/>
          </p:nvPr>
        </p:nvPicPr>
        <p:blipFill>
          <a:blip r:embed="rId2"/>
          <a:stretch>
            <a:fillRect/>
          </a:stretch>
        </p:blipFill>
        <p:spPr>
          <a:xfrm>
            <a:off x="437403" y="2997924"/>
            <a:ext cx="5864975" cy="3529815"/>
          </a:xfrm>
          <a:prstGeom prst="rect">
            <a:avLst/>
          </a:prstGeom>
        </p:spPr>
      </p:pic>
      <p:sp>
        <p:nvSpPr>
          <p:cNvPr id="5" name="Text Placeholder 4">
            <a:extLst>
              <a:ext uri="{FF2B5EF4-FFF2-40B4-BE49-F238E27FC236}">
                <a16:creationId xmlns:a16="http://schemas.microsoft.com/office/drawing/2014/main" id="{1CF1EEB0-5FAA-AF80-694D-DC75B01E146B}"/>
              </a:ext>
            </a:extLst>
          </p:cNvPr>
          <p:cNvSpPr>
            <a:spLocks noGrp="1"/>
          </p:cNvSpPr>
          <p:nvPr>
            <p:ph type="body" sz="quarter" idx="3"/>
          </p:nvPr>
        </p:nvSpPr>
        <p:spPr>
          <a:xfrm>
            <a:off x="7413170" y="1132113"/>
            <a:ext cx="4005943" cy="1556657"/>
          </a:xfrm>
        </p:spPr>
        <p:txBody>
          <a:bodyPr>
            <a:normAutofit fontScale="92500"/>
          </a:bodyPr>
          <a:lstStyle/>
          <a:p>
            <a:r>
              <a:rPr lang="en-US" dirty="0"/>
              <a:t>Insight : </a:t>
            </a:r>
          </a:p>
          <a:p>
            <a:r>
              <a:rPr lang="en-US" dirty="0">
                <a:solidFill>
                  <a:schemeClr val="accent3"/>
                </a:solidFill>
                <a:latin typeface="Tw Cen MT" panose="020B0602020104020603" pitchFamily="34" charset="0"/>
              </a:rPr>
              <a:t>The highest avg freight cost is achieved by the order whose weight is 14.68 kg</a:t>
            </a:r>
            <a:endParaRPr lang="en-IN"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4E10B3E9-E7C4-844F-E157-287C49100688}"/>
              </a:ext>
            </a:extLst>
          </p:cNvPr>
          <p:cNvPicPr>
            <a:picLocks noGrp="1" noChangeAspect="1"/>
          </p:cNvPicPr>
          <p:nvPr>
            <p:ph sz="quarter" idx="4"/>
          </p:nvPr>
        </p:nvPicPr>
        <p:blipFill>
          <a:blip r:embed="rId3"/>
          <a:stretch>
            <a:fillRect/>
          </a:stretch>
        </p:blipFill>
        <p:spPr>
          <a:xfrm>
            <a:off x="7458801" y="2997924"/>
            <a:ext cx="3720827" cy="3529815"/>
          </a:xfrm>
          <a:prstGeom prst="rect">
            <a:avLst/>
          </a:prstGeom>
        </p:spPr>
      </p:pic>
    </p:spTree>
    <p:extLst>
      <p:ext uri="{BB962C8B-B14F-4D97-AF65-F5344CB8AC3E}">
        <p14:creationId xmlns:p14="http://schemas.microsoft.com/office/powerpoint/2010/main" val="980770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8DBC-8701-9FA3-EB83-3DC05605D1A1}"/>
              </a:ext>
            </a:extLst>
          </p:cNvPr>
          <p:cNvSpPr>
            <a:spLocks noGrp="1"/>
          </p:cNvSpPr>
          <p:nvPr>
            <p:ph type="title"/>
          </p:nvPr>
        </p:nvSpPr>
        <p:spPr>
          <a:xfrm>
            <a:off x="326571" y="253776"/>
            <a:ext cx="5769429" cy="606196"/>
          </a:xfrm>
        </p:spPr>
        <p:txBody>
          <a:bodyPr>
            <a:normAutofit fontScale="90000"/>
          </a:bodyPr>
          <a:lstStyle/>
          <a:p>
            <a:r>
              <a:rPr lang="en-US" b="1" dirty="0">
                <a:solidFill>
                  <a:srgbClr val="FFC000"/>
                </a:solidFill>
                <a:latin typeface="Agency FB" panose="020B0503020202020204" pitchFamily="34" charset="0"/>
              </a:rPr>
              <a:t>6. Product Performance:</a:t>
            </a:r>
            <a:endParaRPr lang="en-IN"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59D7FDC5-3456-8E82-837B-ECEFDCF755ED}"/>
              </a:ext>
            </a:extLst>
          </p:cNvPr>
          <p:cNvSpPr>
            <a:spLocks noGrp="1"/>
          </p:cNvSpPr>
          <p:nvPr>
            <p:ph type="body" idx="1"/>
          </p:nvPr>
        </p:nvSpPr>
        <p:spPr>
          <a:xfrm>
            <a:off x="228148" y="1379425"/>
            <a:ext cx="5769428" cy="721518"/>
          </a:xfrm>
        </p:spPr>
        <p:txBody>
          <a:bodyPr>
            <a:normAutofit fontScale="77500" lnSpcReduction="20000"/>
          </a:bodyPr>
          <a:lstStyle/>
          <a:p>
            <a:r>
              <a:rPr lang="en-US" dirty="0"/>
              <a:t>4. Objective :</a:t>
            </a:r>
            <a:r>
              <a:rPr lang="en-US" dirty="0">
                <a:solidFill>
                  <a:schemeClr val="accent3"/>
                </a:solidFill>
                <a:latin typeface="Tw Cen MT" panose="020B0602020104020603" pitchFamily="34" charset="0"/>
              </a:rPr>
              <a:t>To uncover hidden high-quality items that may need better marketing or visibility to boost sales.</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D10A59A3-F200-EF39-A338-9E177EB536ED}"/>
              </a:ext>
            </a:extLst>
          </p:cNvPr>
          <p:cNvPicPr>
            <a:picLocks noGrp="1" noChangeAspect="1"/>
          </p:cNvPicPr>
          <p:nvPr>
            <p:ph sz="half" idx="2"/>
          </p:nvPr>
        </p:nvPicPr>
        <p:blipFill>
          <a:blip r:embed="rId2"/>
          <a:stretch>
            <a:fillRect/>
          </a:stretch>
        </p:blipFill>
        <p:spPr>
          <a:xfrm>
            <a:off x="217262" y="2505075"/>
            <a:ext cx="6215152" cy="4024333"/>
          </a:xfrm>
          <a:prstGeom prst="rect">
            <a:avLst/>
          </a:prstGeom>
        </p:spPr>
      </p:pic>
      <p:sp>
        <p:nvSpPr>
          <p:cNvPr id="5" name="Text Placeholder 4">
            <a:extLst>
              <a:ext uri="{FF2B5EF4-FFF2-40B4-BE49-F238E27FC236}">
                <a16:creationId xmlns:a16="http://schemas.microsoft.com/office/drawing/2014/main" id="{C444F367-549B-9D06-67F2-20CEB4B84531}"/>
              </a:ext>
            </a:extLst>
          </p:cNvPr>
          <p:cNvSpPr>
            <a:spLocks noGrp="1"/>
          </p:cNvSpPr>
          <p:nvPr>
            <p:ph type="body" sz="quarter" idx="3"/>
          </p:nvPr>
        </p:nvSpPr>
        <p:spPr>
          <a:xfrm>
            <a:off x="6792016" y="253776"/>
            <a:ext cx="4942784" cy="2251299"/>
          </a:xfrm>
        </p:spPr>
        <p:txBody>
          <a:bodyPr>
            <a:normAutofit fontScale="77500" lnSpcReduction="20000"/>
          </a:bodyPr>
          <a:lstStyle/>
          <a:p>
            <a:r>
              <a:rPr lang="en-US" dirty="0"/>
              <a:t>Insight :</a:t>
            </a:r>
          </a:p>
          <a:p>
            <a:r>
              <a:rPr lang="en-US" b="0" dirty="0">
                <a:solidFill>
                  <a:schemeClr val="accent3"/>
                </a:solidFill>
                <a:latin typeface="Tw Cen MT" panose="020B0602020104020603" pitchFamily="34" charset="0"/>
              </a:rPr>
              <a:t>All listed products have perfect customer satisfaction scores (5.0) but very low sales (only one unit each). </a:t>
            </a:r>
          </a:p>
          <a:p>
            <a:r>
              <a:rPr lang="en-US" b="0" dirty="0">
                <a:solidFill>
                  <a:srgbClr val="FFFF00"/>
                </a:solidFill>
                <a:latin typeface="Tw Cen MT" panose="020B0602020104020603" pitchFamily="34" charset="0"/>
              </a:rPr>
              <a:t>This suggests that these products are of excellent quality but lack visibility, marketing, or availability — representing untapped potential for sales growth if promoted effectively</a:t>
            </a:r>
            <a:r>
              <a:rPr lang="en-US" b="0" dirty="0">
                <a:solidFill>
                  <a:schemeClr val="accent3"/>
                </a:solidFill>
                <a:latin typeface="Tw Cen MT" panose="020B0602020104020603" pitchFamily="34" charset="0"/>
              </a:rPr>
              <a:t>.</a:t>
            </a:r>
            <a:endParaRPr lang="en-IN" b="0"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290D1DEA-5449-2465-E962-8C6D51582B02}"/>
              </a:ext>
            </a:extLst>
          </p:cNvPr>
          <p:cNvPicPr>
            <a:picLocks noGrp="1" noChangeAspect="1"/>
          </p:cNvPicPr>
          <p:nvPr>
            <p:ph sz="quarter" idx="4"/>
          </p:nvPr>
        </p:nvPicPr>
        <p:blipFill>
          <a:blip r:embed="rId3"/>
          <a:stretch>
            <a:fillRect/>
          </a:stretch>
        </p:blipFill>
        <p:spPr>
          <a:xfrm>
            <a:off x="6792017" y="2505076"/>
            <a:ext cx="4942783" cy="4024332"/>
          </a:xfrm>
          <a:prstGeom prst="rect">
            <a:avLst/>
          </a:prstGeom>
        </p:spPr>
      </p:pic>
    </p:spTree>
    <p:extLst>
      <p:ext uri="{BB962C8B-B14F-4D97-AF65-F5344CB8AC3E}">
        <p14:creationId xmlns:p14="http://schemas.microsoft.com/office/powerpoint/2010/main" val="124396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4E14-18C6-A968-9193-857B08452727}"/>
              </a:ext>
            </a:extLst>
          </p:cNvPr>
          <p:cNvSpPr>
            <a:spLocks noGrp="1"/>
          </p:cNvSpPr>
          <p:nvPr>
            <p:ph type="title"/>
          </p:nvPr>
        </p:nvSpPr>
        <p:spPr>
          <a:xfrm>
            <a:off x="76200" y="97973"/>
            <a:ext cx="3472543" cy="576942"/>
          </a:xfrm>
        </p:spPr>
        <p:txBody>
          <a:bodyPr>
            <a:normAutofit fontScale="90000"/>
          </a:bodyPr>
          <a:lstStyle/>
          <a:p>
            <a:r>
              <a:rPr lang="en-IN" sz="4000" b="1" dirty="0"/>
              <a:t>🧩</a:t>
            </a:r>
            <a:r>
              <a:rPr lang="en-US" sz="4000" dirty="0">
                <a:solidFill>
                  <a:srgbClr val="FF0000"/>
                </a:solidFill>
                <a:latin typeface="Agency FB" panose="020B0503020202020204" pitchFamily="34" charset="0"/>
              </a:rPr>
              <a:t>Dataset Overview:</a:t>
            </a:r>
            <a:endParaRPr lang="en-IN" sz="4000" dirty="0">
              <a:solidFill>
                <a:srgbClr val="FF0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6EB6D251-7EA1-2F90-9FCA-772680E3D4D1}"/>
              </a:ext>
            </a:extLst>
          </p:cNvPr>
          <p:cNvSpPr>
            <a:spLocks noGrp="1"/>
          </p:cNvSpPr>
          <p:nvPr>
            <p:ph type="body" idx="1"/>
          </p:nvPr>
        </p:nvSpPr>
        <p:spPr>
          <a:xfrm>
            <a:off x="304800" y="903514"/>
            <a:ext cx="5692775" cy="576942"/>
          </a:xfrm>
        </p:spPr>
        <p:txBody>
          <a:bodyPr/>
          <a:lstStyle/>
          <a:p>
            <a:r>
              <a:rPr lang="en-IN" dirty="0"/>
              <a:t>👤</a:t>
            </a:r>
            <a:r>
              <a:rPr lang="en-US" dirty="0"/>
              <a:t>1. Table : customers</a:t>
            </a:r>
            <a:endParaRPr lang="en-IN" dirty="0"/>
          </a:p>
        </p:txBody>
      </p:sp>
      <p:graphicFrame>
        <p:nvGraphicFramePr>
          <p:cNvPr id="8" name="Content Placeholder 7">
            <a:extLst>
              <a:ext uri="{FF2B5EF4-FFF2-40B4-BE49-F238E27FC236}">
                <a16:creationId xmlns:a16="http://schemas.microsoft.com/office/drawing/2014/main" id="{D26DBA62-AE62-D5F1-5773-7608E1674B42}"/>
              </a:ext>
            </a:extLst>
          </p:cNvPr>
          <p:cNvGraphicFramePr>
            <a:graphicFrameLocks noGrp="1"/>
          </p:cNvGraphicFramePr>
          <p:nvPr>
            <p:ph sz="half" idx="2"/>
            <p:extLst>
              <p:ext uri="{D42A27DB-BD31-4B8C-83A1-F6EECF244321}">
                <p14:modId xmlns:p14="http://schemas.microsoft.com/office/powerpoint/2010/main" val="1405704021"/>
              </p:ext>
            </p:extLst>
          </p:nvPr>
        </p:nvGraphicFramePr>
        <p:xfrm>
          <a:off x="277358" y="1807029"/>
          <a:ext cx="5747657" cy="4633754"/>
        </p:xfrm>
        <a:graphic>
          <a:graphicData uri="http://schemas.openxmlformats.org/drawingml/2006/table">
            <a:tbl>
              <a:tblPr firstRow="1" bandRow="1">
                <a:tableStyleId>{5C22544A-7EE6-4342-B048-85BDC9FD1C3A}</a:tableStyleId>
              </a:tblPr>
              <a:tblGrid>
                <a:gridCol w="2845332">
                  <a:extLst>
                    <a:ext uri="{9D8B030D-6E8A-4147-A177-3AD203B41FA5}">
                      <a16:colId xmlns:a16="http://schemas.microsoft.com/office/drawing/2014/main" val="1529409572"/>
                    </a:ext>
                  </a:extLst>
                </a:gridCol>
                <a:gridCol w="2902325">
                  <a:extLst>
                    <a:ext uri="{9D8B030D-6E8A-4147-A177-3AD203B41FA5}">
                      <a16:colId xmlns:a16="http://schemas.microsoft.com/office/drawing/2014/main" val="3855738262"/>
                    </a:ext>
                  </a:extLst>
                </a:gridCol>
              </a:tblGrid>
              <a:tr h="386742">
                <a:tc>
                  <a:txBody>
                    <a:bodyPr/>
                    <a:lstStyle/>
                    <a:p>
                      <a:pPr>
                        <a:buNone/>
                      </a:pPr>
                      <a:r>
                        <a:rPr lang="en-IN" b="1" dirty="0">
                          <a:latin typeface="Tw Cen MT" panose="020B0602020104020603" pitchFamily="34" charset="0"/>
                        </a:rPr>
                        <a:t>Column Name</a:t>
                      </a:r>
                      <a:endParaRPr lang="en-IN" dirty="0">
                        <a:latin typeface="Tw Cen MT" panose="020B0602020104020603" pitchFamily="34" charset="0"/>
                      </a:endParaRPr>
                    </a:p>
                  </a:txBody>
                  <a:tcPr anchor="ctr"/>
                </a:tc>
                <a:tc>
                  <a:txBody>
                    <a:bodyPr/>
                    <a:lstStyle/>
                    <a:p>
                      <a:pPr>
                        <a:buNone/>
                      </a:pPr>
                      <a:r>
                        <a:rPr lang="en-IN" b="1" dirty="0">
                          <a:latin typeface="Tw Cen MT" panose="020B0602020104020603" pitchFamily="34" charset="0"/>
                        </a:rPr>
                        <a:t>Description</a:t>
                      </a:r>
                      <a:endParaRPr lang="en-IN" dirty="0">
                        <a:latin typeface="Tw Cen MT" panose="020B0602020104020603" pitchFamily="34" charset="0"/>
                      </a:endParaRPr>
                    </a:p>
                  </a:txBody>
                  <a:tcPr anchor="ctr"/>
                </a:tc>
                <a:extLst>
                  <a:ext uri="{0D108BD9-81ED-4DB2-BD59-A6C34878D82A}">
                    <a16:rowId xmlns:a16="http://schemas.microsoft.com/office/drawing/2014/main" val="1831414008"/>
                  </a:ext>
                </a:extLst>
              </a:tr>
              <a:tr h="811278">
                <a:tc>
                  <a:txBody>
                    <a:bodyPr/>
                    <a:lstStyle/>
                    <a:p>
                      <a:pPr>
                        <a:buNone/>
                      </a:pPr>
                      <a:r>
                        <a:rPr lang="en-IN" b="0">
                          <a:latin typeface="Tw Cen MT" panose="020B0602020104020603" pitchFamily="34" charset="0"/>
                        </a:rPr>
                        <a:t>customer_id</a:t>
                      </a:r>
                    </a:p>
                  </a:txBody>
                  <a:tcPr anchor="ctr"/>
                </a:tc>
                <a:tc>
                  <a:txBody>
                    <a:bodyPr/>
                    <a:lstStyle/>
                    <a:p>
                      <a:pPr>
                        <a:buNone/>
                      </a:pPr>
                      <a:r>
                        <a:rPr lang="en-US" dirty="0">
                          <a:latin typeface="Tw Cen MT" panose="020B0602020104020603" pitchFamily="34" charset="0"/>
                        </a:rPr>
                        <a:t>Unique identifier for each customer in the dataset.</a:t>
                      </a:r>
                    </a:p>
                  </a:txBody>
                  <a:tcPr anchor="ctr"/>
                </a:tc>
                <a:extLst>
                  <a:ext uri="{0D108BD9-81ED-4DB2-BD59-A6C34878D82A}">
                    <a16:rowId xmlns:a16="http://schemas.microsoft.com/office/drawing/2014/main" val="267210422"/>
                  </a:ext>
                </a:extLst>
              </a:tr>
              <a:tr h="870265">
                <a:tc>
                  <a:txBody>
                    <a:bodyPr/>
                    <a:lstStyle/>
                    <a:p>
                      <a:pPr>
                        <a:buNone/>
                      </a:pPr>
                      <a:r>
                        <a:rPr lang="en-IN" b="0">
                          <a:latin typeface="Tw Cen MT" panose="020B0602020104020603" pitchFamily="34" charset="0"/>
                        </a:rPr>
                        <a:t>customer_unique_id</a:t>
                      </a:r>
                    </a:p>
                  </a:txBody>
                  <a:tcPr anchor="ctr"/>
                </a:tc>
                <a:tc>
                  <a:txBody>
                    <a:bodyPr/>
                    <a:lstStyle/>
                    <a:p>
                      <a:pPr>
                        <a:buNone/>
                      </a:pPr>
                      <a:r>
                        <a:rPr lang="en-US" dirty="0">
                          <a:latin typeface="Tw Cen MT" panose="020B0602020104020603" pitchFamily="34" charset="0"/>
                        </a:rPr>
                        <a:t>Permanent unique ID to identify repeat customers across multiple orders.</a:t>
                      </a:r>
                    </a:p>
                  </a:txBody>
                  <a:tcPr anchor="ctr"/>
                </a:tc>
                <a:extLst>
                  <a:ext uri="{0D108BD9-81ED-4DB2-BD59-A6C34878D82A}">
                    <a16:rowId xmlns:a16="http://schemas.microsoft.com/office/drawing/2014/main" val="3093541258"/>
                  </a:ext>
                </a:extLst>
              </a:tr>
              <a:tr h="826722">
                <a:tc>
                  <a:txBody>
                    <a:bodyPr/>
                    <a:lstStyle/>
                    <a:p>
                      <a:pPr>
                        <a:buNone/>
                      </a:pPr>
                      <a:r>
                        <a:rPr lang="en-IN" b="0">
                          <a:latin typeface="Tw Cen MT" panose="020B0602020104020603" pitchFamily="34" charset="0"/>
                        </a:rPr>
                        <a:t>customer_zip_code_prefix</a:t>
                      </a:r>
                    </a:p>
                  </a:txBody>
                  <a:tcPr anchor="ctr"/>
                </a:tc>
                <a:tc>
                  <a:txBody>
                    <a:bodyPr/>
                    <a:lstStyle/>
                    <a:p>
                      <a:pPr>
                        <a:buNone/>
                      </a:pPr>
                      <a:r>
                        <a:rPr lang="en-US" dirty="0">
                          <a:latin typeface="Tw Cen MT" panose="020B0602020104020603" pitchFamily="34" charset="0"/>
                        </a:rPr>
                        <a:t>First part of the customer’s ZIP code representing their geographic area.</a:t>
                      </a:r>
                    </a:p>
                  </a:txBody>
                  <a:tcPr anchor="ctr"/>
                </a:tc>
                <a:extLst>
                  <a:ext uri="{0D108BD9-81ED-4DB2-BD59-A6C34878D82A}">
                    <a16:rowId xmlns:a16="http://schemas.microsoft.com/office/drawing/2014/main" val="404766850"/>
                  </a:ext>
                </a:extLst>
              </a:tr>
              <a:tr h="478380">
                <a:tc>
                  <a:txBody>
                    <a:bodyPr/>
                    <a:lstStyle/>
                    <a:p>
                      <a:pPr>
                        <a:buNone/>
                      </a:pPr>
                      <a:r>
                        <a:rPr lang="en-IN" b="0">
                          <a:latin typeface="Tw Cen MT" panose="020B0602020104020603" pitchFamily="34" charset="0"/>
                        </a:rPr>
                        <a:t>customer_city</a:t>
                      </a:r>
                    </a:p>
                  </a:txBody>
                  <a:tcPr anchor="ctr"/>
                </a:tc>
                <a:tc>
                  <a:txBody>
                    <a:bodyPr/>
                    <a:lstStyle/>
                    <a:p>
                      <a:pPr>
                        <a:buNone/>
                      </a:pPr>
                      <a:r>
                        <a:rPr lang="en-US" dirty="0">
                          <a:latin typeface="Tw Cen MT" panose="020B0602020104020603" pitchFamily="34" charset="0"/>
                        </a:rPr>
                        <a:t>City where the customer resides.</a:t>
                      </a:r>
                    </a:p>
                  </a:txBody>
                  <a:tcPr anchor="ctr"/>
                </a:tc>
                <a:extLst>
                  <a:ext uri="{0D108BD9-81ED-4DB2-BD59-A6C34878D82A}">
                    <a16:rowId xmlns:a16="http://schemas.microsoft.com/office/drawing/2014/main" val="145097090"/>
                  </a:ext>
                </a:extLst>
              </a:tr>
              <a:tr h="966854">
                <a:tc>
                  <a:txBody>
                    <a:bodyPr/>
                    <a:lstStyle/>
                    <a:p>
                      <a:pPr>
                        <a:buNone/>
                      </a:pPr>
                      <a:r>
                        <a:rPr lang="en-IN" b="0" dirty="0" err="1">
                          <a:latin typeface="Tw Cen MT" panose="020B0602020104020603" pitchFamily="34" charset="0"/>
                        </a:rPr>
                        <a:t>customer_state</a:t>
                      </a:r>
                      <a:endParaRPr lang="en-IN" b="0" dirty="0">
                        <a:latin typeface="Tw Cen MT" panose="020B0602020104020603" pitchFamily="34" charset="0"/>
                      </a:endParaRPr>
                    </a:p>
                  </a:txBody>
                  <a:tcPr anchor="ctr"/>
                </a:tc>
                <a:tc>
                  <a:txBody>
                    <a:bodyPr/>
                    <a:lstStyle/>
                    <a:p>
                      <a:pPr>
                        <a:buNone/>
                      </a:pPr>
                      <a:r>
                        <a:rPr lang="en-US" dirty="0">
                          <a:latin typeface="Tw Cen MT" panose="020B0602020104020603" pitchFamily="34" charset="0"/>
                        </a:rPr>
                        <a:t>Abbreviation of the state where the customer is located.</a:t>
                      </a:r>
                    </a:p>
                  </a:txBody>
                  <a:tcPr anchor="ctr"/>
                </a:tc>
                <a:extLst>
                  <a:ext uri="{0D108BD9-81ED-4DB2-BD59-A6C34878D82A}">
                    <a16:rowId xmlns:a16="http://schemas.microsoft.com/office/drawing/2014/main" val="2675947739"/>
                  </a:ext>
                </a:extLst>
              </a:tr>
            </a:tbl>
          </a:graphicData>
        </a:graphic>
      </p:graphicFrame>
      <p:sp>
        <p:nvSpPr>
          <p:cNvPr id="5" name="Text Placeholder 4">
            <a:extLst>
              <a:ext uri="{FF2B5EF4-FFF2-40B4-BE49-F238E27FC236}">
                <a16:creationId xmlns:a16="http://schemas.microsoft.com/office/drawing/2014/main" id="{EFCF2B8F-1505-D83C-73DD-4624BFADCCC0}"/>
              </a:ext>
            </a:extLst>
          </p:cNvPr>
          <p:cNvSpPr>
            <a:spLocks noGrp="1"/>
          </p:cNvSpPr>
          <p:nvPr>
            <p:ph type="body" sz="quarter" idx="3"/>
          </p:nvPr>
        </p:nvSpPr>
        <p:spPr>
          <a:xfrm>
            <a:off x="6607628" y="903515"/>
            <a:ext cx="5421086" cy="576942"/>
          </a:xfrm>
        </p:spPr>
        <p:txBody>
          <a:bodyPr/>
          <a:lstStyle/>
          <a:p>
            <a:r>
              <a:rPr lang="en-IN" dirty="0"/>
              <a:t>🗺️ 2 Table: geolocation</a:t>
            </a:r>
          </a:p>
        </p:txBody>
      </p:sp>
      <p:graphicFrame>
        <p:nvGraphicFramePr>
          <p:cNvPr id="9" name="Content Placeholder 8">
            <a:extLst>
              <a:ext uri="{FF2B5EF4-FFF2-40B4-BE49-F238E27FC236}">
                <a16:creationId xmlns:a16="http://schemas.microsoft.com/office/drawing/2014/main" id="{41D7302C-00FA-3666-19AB-D39AD3C94436}"/>
              </a:ext>
            </a:extLst>
          </p:cNvPr>
          <p:cNvGraphicFramePr>
            <a:graphicFrameLocks noGrp="1"/>
          </p:cNvGraphicFramePr>
          <p:nvPr>
            <p:ph sz="quarter" idx="4"/>
            <p:extLst>
              <p:ext uri="{D42A27DB-BD31-4B8C-83A1-F6EECF244321}">
                <p14:modId xmlns:p14="http://schemas.microsoft.com/office/powerpoint/2010/main" val="3655914441"/>
              </p:ext>
            </p:extLst>
          </p:nvPr>
        </p:nvGraphicFramePr>
        <p:xfrm>
          <a:off x="6368142" y="1807029"/>
          <a:ext cx="5546499" cy="4665365"/>
        </p:xfrm>
        <a:graphic>
          <a:graphicData uri="http://schemas.openxmlformats.org/drawingml/2006/table">
            <a:tbl>
              <a:tblPr firstRow="1" bandRow="1">
                <a:tableStyleId>{5C22544A-7EE6-4342-B048-85BDC9FD1C3A}</a:tableStyleId>
              </a:tblPr>
              <a:tblGrid>
                <a:gridCol w="2749103">
                  <a:extLst>
                    <a:ext uri="{9D8B030D-6E8A-4147-A177-3AD203B41FA5}">
                      <a16:colId xmlns:a16="http://schemas.microsoft.com/office/drawing/2014/main" val="3675315070"/>
                    </a:ext>
                  </a:extLst>
                </a:gridCol>
                <a:gridCol w="2797396">
                  <a:extLst>
                    <a:ext uri="{9D8B030D-6E8A-4147-A177-3AD203B41FA5}">
                      <a16:colId xmlns:a16="http://schemas.microsoft.com/office/drawing/2014/main" val="3226396249"/>
                    </a:ext>
                  </a:extLst>
                </a:gridCol>
              </a:tblGrid>
              <a:tr h="642005">
                <a:tc>
                  <a:txBody>
                    <a:bodyPr/>
                    <a:lstStyle/>
                    <a:p>
                      <a:pPr>
                        <a:buNone/>
                      </a:pPr>
                      <a:r>
                        <a:rPr lang="en-IN" b="1" dirty="0">
                          <a:latin typeface="Tw Cen MT" panose="020B0602020104020603" pitchFamily="34" charset="0"/>
                        </a:rPr>
                        <a:t>Column Name</a:t>
                      </a:r>
                      <a:endParaRPr lang="en-IN" dirty="0">
                        <a:latin typeface="Tw Cen MT" panose="020B0602020104020603" pitchFamily="34" charset="0"/>
                      </a:endParaRPr>
                    </a:p>
                  </a:txBody>
                  <a:tcPr anchor="ctr"/>
                </a:tc>
                <a:tc>
                  <a:txBody>
                    <a:bodyPr/>
                    <a:lstStyle/>
                    <a:p>
                      <a:pPr>
                        <a:buNone/>
                      </a:pPr>
                      <a:r>
                        <a:rPr lang="en-IN" b="1">
                          <a:latin typeface="Tw Cen MT" panose="020B0602020104020603" pitchFamily="34" charset="0"/>
                        </a:rPr>
                        <a:t>Description</a:t>
                      </a:r>
                      <a:endParaRPr lang="en-IN">
                        <a:latin typeface="Tw Cen MT" panose="020B0602020104020603" pitchFamily="34" charset="0"/>
                      </a:endParaRPr>
                    </a:p>
                  </a:txBody>
                  <a:tcPr anchor="ctr"/>
                </a:tc>
                <a:extLst>
                  <a:ext uri="{0D108BD9-81ED-4DB2-BD59-A6C34878D82A}">
                    <a16:rowId xmlns:a16="http://schemas.microsoft.com/office/drawing/2014/main" val="3725523579"/>
                  </a:ext>
                </a:extLst>
              </a:tr>
              <a:tr h="774427">
                <a:tc>
                  <a:txBody>
                    <a:bodyPr/>
                    <a:lstStyle/>
                    <a:p>
                      <a:pPr>
                        <a:buNone/>
                      </a:pPr>
                      <a:r>
                        <a:rPr lang="en-IN" b="1" dirty="0" err="1">
                          <a:latin typeface="Tw Cen MT" panose="020B0602020104020603" pitchFamily="34" charset="0"/>
                        </a:rPr>
                        <a:t>geolocation_zip_code_prefix</a:t>
                      </a:r>
                      <a:endParaRPr lang="en-IN" dirty="0">
                        <a:latin typeface="Tw Cen MT" panose="020B0602020104020603" pitchFamily="34" charset="0"/>
                      </a:endParaRPr>
                    </a:p>
                  </a:txBody>
                  <a:tcPr anchor="ctr"/>
                </a:tc>
                <a:tc>
                  <a:txBody>
                    <a:bodyPr/>
                    <a:lstStyle/>
                    <a:p>
                      <a:pPr>
                        <a:buNone/>
                      </a:pPr>
                      <a:r>
                        <a:rPr lang="en-US">
                          <a:latin typeface="Tw Cen MT" panose="020B0602020104020603" pitchFamily="34" charset="0"/>
                        </a:rPr>
                        <a:t>ZIP code prefix used to link customer and seller locations.</a:t>
                      </a:r>
                    </a:p>
                  </a:txBody>
                  <a:tcPr anchor="ctr"/>
                </a:tc>
                <a:extLst>
                  <a:ext uri="{0D108BD9-81ED-4DB2-BD59-A6C34878D82A}">
                    <a16:rowId xmlns:a16="http://schemas.microsoft.com/office/drawing/2014/main" val="3900328924"/>
                  </a:ext>
                </a:extLst>
              </a:tr>
              <a:tr h="774427">
                <a:tc>
                  <a:txBody>
                    <a:bodyPr/>
                    <a:lstStyle/>
                    <a:p>
                      <a:pPr>
                        <a:buNone/>
                      </a:pPr>
                      <a:r>
                        <a:rPr lang="en-IN" b="1">
                          <a:latin typeface="Tw Cen MT" panose="020B0602020104020603" pitchFamily="34" charset="0"/>
                        </a:rPr>
                        <a:t>geolocation_lat</a:t>
                      </a:r>
                      <a:endParaRPr lang="en-IN">
                        <a:latin typeface="Tw Cen MT" panose="020B0602020104020603" pitchFamily="34" charset="0"/>
                      </a:endParaRPr>
                    </a:p>
                  </a:txBody>
                  <a:tcPr anchor="ctr"/>
                </a:tc>
                <a:tc>
                  <a:txBody>
                    <a:bodyPr/>
                    <a:lstStyle/>
                    <a:p>
                      <a:pPr>
                        <a:buNone/>
                      </a:pPr>
                      <a:r>
                        <a:rPr lang="en-US">
                          <a:latin typeface="Tw Cen MT" panose="020B0602020104020603" pitchFamily="34" charset="0"/>
                        </a:rPr>
                        <a:t>Latitude coordinate representing the geographical position.</a:t>
                      </a:r>
                    </a:p>
                  </a:txBody>
                  <a:tcPr anchor="ctr"/>
                </a:tc>
                <a:extLst>
                  <a:ext uri="{0D108BD9-81ED-4DB2-BD59-A6C34878D82A}">
                    <a16:rowId xmlns:a16="http://schemas.microsoft.com/office/drawing/2014/main" val="849832223"/>
                  </a:ext>
                </a:extLst>
              </a:tr>
              <a:tr h="774427">
                <a:tc>
                  <a:txBody>
                    <a:bodyPr/>
                    <a:lstStyle/>
                    <a:p>
                      <a:pPr>
                        <a:buNone/>
                      </a:pPr>
                      <a:r>
                        <a:rPr lang="en-IN" b="1">
                          <a:latin typeface="Tw Cen MT" panose="020B0602020104020603" pitchFamily="34" charset="0"/>
                        </a:rPr>
                        <a:t>geolocation_lng</a:t>
                      </a:r>
                      <a:endParaRPr lang="en-IN">
                        <a:latin typeface="Tw Cen MT" panose="020B0602020104020603" pitchFamily="34" charset="0"/>
                      </a:endParaRPr>
                    </a:p>
                  </a:txBody>
                  <a:tcPr anchor="ctr"/>
                </a:tc>
                <a:tc>
                  <a:txBody>
                    <a:bodyPr/>
                    <a:lstStyle/>
                    <a:p>
                      <a:pPr>
                        <a:buNone/>
                      </a:pPr>
                      <a:r>
                        <a:rPr lang="en-US">
                          <a:latin typeface="Tw Cen MT" panose="020B0602020104020603" pitchFamily="34" charset="0"/>
                        </a:rPr>
                        <a:t>Longitude coordinate representing the geographical position.</a:t>
                      </a:r>
                    </a:p>
                  </a:txBody>
                  <a:tcPr anchor="ctr"/>
                </a:tc>
                <a:extLst>
                  <a:ext uri="{0D108BD9-81ED-4DB2-BD59-A6C34878D82A}">
                    <a16:rowId xmlns:a16="http://schemas.microsoft.com/office/drawing/2014/main" val="1748886360"/>
                  </a:ext>
                </a:extLst>
              </a:tr>
              <a:tr h="542099">
                <a:tc>
                  <a:txBody>
                    <a:bodyPr/>
                    <a:lstStyle/>
                    <a:p>
                      <a:pPr>
                        <a:buNone/>
                      </a:pPr>
                      <a:r>
                        <a:rPr lang="en-IN" b="1">
                          <a:latin typeface="Tw Cen MT" panose="020B0602020104020603" pitchFamily="34" charset="0"/>
                        </a:rPr>
                        <a:t>geolocation_city</a:t>
                      </a:r>
                      <a:endParaRPr lang="en-IN">
                        <a:latin typeface="Tw Cen MT" panose="020B0602020104020603" pitchFamily="34" charset="0"/>
                      </a:endParaRPr>
                    </a:p>
                  </a:txBody>
                  <a:tcPr anchor="ctr"/>
                </a:tc>
                <a:tc>
                  <a:txBody>
                    <a:bodyPr/>
                    <a:lstStyle/>
                    <a:p>
                      <a:pPr>
                        <a:buNone/>
                      </a:pPr>
                      <a:r>
                        <a:rPr lang="en-US">
                          <a:latin typeface="Tw Cen MT" panose="020B0602020104020603" pitchFamily="34" charset="0"/>
                        </a:rPr>
                        <a:t>City name corresponding to the ZIP code prefix.</a:t>
                      </a:r>
                    </a:p>
                  </a:txBody>
                  <a:tcPr anchor="ctr"/>
                </a:tc>
                <a:extLst>
                  <a:ext uri="{0D108BD9-81ED-4DB2-BD59-A6C34878D82A}">
                    <a16:rowId xmlns:a16="http://schemas.microsoft.com/office/drawing/2014/main" val="1420045066"/>
                  </a:ext>
                </a:extLst>
              </a:tr>
              <a:tr h="542099">
                <a:tc>
                  <a:txBody>
                    <a:bodyPr/>
                    <a:lstStyle/>
                    <a:p>
                      <a:pPr>
                        <a:buNone/>
                      </a:pPr>
                      <a:r>
                        <a:rPr lang="en-IN" b="1" dirty="0" err="1">
                          <a:latin typeface="Tw Cen MT" panose="020B0602020104020603" pitchFamily="34" charset="0"/>
                        </a:rPr>
                        <a:t>geolocation_state</a:t>
                      </a:r>
                      <a:endParaRPr lang="en-IN" dirty="0">
                        <a:latin typeface="Tw Cen MT" panose="020B0602020104020603" pitchFamily="34" charset="0"/>
                      </a:endParaRPr>
                    </a:p>
                  </a:txBody>
                  <a:tcPr anchor="ctr"/>
                </a:tc>
                <a:tc>
                  <a:txBody>
                    <a:bodyPr/>
                    <a:lstStyle/>
                    <a:p>
                      <a:pPr>
                        <a:buNone/>
                      </a:pPr>
                      <a:r>
                        <a:rPr lang="en-US" dirty="0">
                          <a:latin typeface="Tw Cen MT" panose="020B0602020104020603" pitchFamily="34" charset="0"/>
                        </a:rPr>
                        <a:t>State abbreviation where the location is situated.</a:t>
                      </a:r>
                    </a:p>
                  </a:txBody>
                  <a:tcPr anchor="ctr"/>
                </a:tc>
                <a:extLst>
                  <a:ext uri="{0D108BD9-81ED-4DB2-BD59-A6C34878D82A}">
                    <a16:rowId xmlns:a16="http://schemas.microsoft.com/office/drawing/2014/main" val="431666268"/>
                  </a:ext>
                </a:extLst>
              </a:tr>
            </a:tbl>
          </a:graphicData>
        </a:graphic>
      </p:graphicFrame>
    </p:spTree>
    <p:extLst>
      <p:ext uri="{BB962C8B-B14F-4D97-AF65-F5344CB8AC3E}">
        <p14:creationId xmlns:p14="http://schemas.microsoft.com/office/powerpoint/2010/main" val="2122620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A0D7-4EC0-2205-7015-08A839A5B93E}"/>
              </a:ext>
            </a:extLst>
          </p:cNvPr>
          <p:cNvSpPr>
            <a:spLocks noGrp="1"/>
          </p:cNvSpPr>
          <p:nvPr>
            <p:ph type="title"/>
          </p:nvPr>
        </p:nvSpPr>
        <p:spPr>
          <a:xfrm>
            <a:off x="450902" y="141515"/>
            <a:ext cx="5645097" cy="823912"/>
          </a:xfrm>
        </p:spPr>
        <p:txBody>
          <a:bodyPr>
            <a:normAutofit/>
          </a:bodyPr>
          <a:lstStyle/>
          <a:p>
            <a:r>
              <a:rPr lang="en-US" sz="3600" b="1" dirty="0">
                <a:solidFill>
                  <a:srgbClr val="FFC000"/>
                </a:solidFill>
                <a:latin typeface="Agency FB" panose="020B0503020202020204" pitchFamily="34" charset="0"/>
              </a:rPr>
              <a:t>6. Product Performance:</a:t>
            </a:r>
            <a:endParaRPr lang="en-IN" sz="3600"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63ED94D8-7628-05D8-DEE6-5FE9E91BEA7B}"/>
              </a:ext>
            </a:extLst>
          </p:cNvPr>
          <p:cNvSpPr>
            <a:spLocks noGrp="1"/>
          </p:cNvSpPr>
          <p:nvPr>
            <p:ph type="body" idx="1"/>
          </p:nvPr>
        </p:nvSpPr>
        <p:spPr>
          <a:xfrm>
            <a:off x="352480" y="1208312"/>
            <a:ext cx="5645096" cy="1296763"/>
          </a:xfrm>
        </p:spPr>
        <p:txBody>
          <a:bodyPr>
            <a:noAutofit/>
          </a:bodyPr>
          <a:lstStyle/>
          <a:p>
            <a:r>
              <a:rPr lang="en-US" dirty="0">
                <a:latin typeface="Tw Cen MT" panose="020B0602020104020603" pitchFamily="34" charset="0"/>
              </a:rPr>
              <a:t>5.Objective : </a:t>
            </a:r>
          </a:p>
          <a:p>
            <a:r>
              <a:rPr lang="en-US" dirty="0">
                <a:solidFill>
                  <a:schemeClr val="accent3"/>
                </a:solidFill>
                <a:latin typeface="Tw Cen MT" panose="020B0602020104020603" pitchFamily="34" charset="0"/>
              </a:rPr>
              <a:t>To understand how visual content varies across categories. </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3EC3EBAA-B096-FA4D-3F1C-F8580E6FC5A8}"/>
              </a:ext>
            </a:extLst>
          </p:cNvPr>
          <p:cNvPicPr>
            <a:picLocks noGrp="1" noChangeAspect="1"/>
          </p:cNvPicPr>
          <p:nvPr>
            <p:ph sz="half" idx="2"/>
          </p:nvPr>
        </p:nvPicPr>
        <p:blipFill>
          <a:blip r:embed="rId2"/>
          <a:stretch>
            <a:fillRect/>
          </a:stretch>
        </p:blipFill>
        <p:spPr>
          <a:xfrm>
            <a:off x="352480" y="2852457"/>
            <a:ext cx="5743521" cy="3489175"/>
          </a:xfrm>
          <a:prstGeom prst="rect">
            <a:avLst/>
          </a:prstGeom>
        </p:spPr>
      </p:pic>
      <p:sp>
        <p:nvSpPr>
          <p:cNvPr id="5" name="Text Placeholder 4">
            <a:extLst>
              <a:ext uri="{FF2B5EF4-FFF2-40B4-BE49-F238E27FC236}">
                <a16:creationId xmlns:a16="http://schemas.microsoft.com/office/drawing/2014/main" id="{9CD67BD0-0540-C29C-4F45-D01A1B1E6F99}"/>
              </a:ext>
            </a:extLst>
          </p:cNvPr>
          <p:cNvSpPr>
            <a:spLocks noGrp="1"/>
          </p:cNvSpPr>
          <p:nvPr>
            <p:ph type="body" sz="quarter" idx="3"/>
          </p:nvPr>
        </p:nvSpPr>
        <p:spPr>
          <a:xfrm>
            <a:off x="6615068" y="1208312"/>
            <a:ext cx="5154968" cy="1382488"/>
          </a:xfrm>
        </p:spPr>
        <p:txBody>
          <a:bodyPr>
            <a:noAutofit/>
          </a:bodyPr>
          <a:lstStyle/>
          <a:p>
            <a:r>
              <a:rPr lang="en-US" dirty="0">
                <a:latin typeface="Tw Cen MT" panose="020B0602020104020603" pitchFamily="34" charset="0"/>
              </a:rPr>
              <a:t>Insight : </a:t>
            </a:r>
          </a:p>
          <a:p>
            <a:r>
              <a:rPr lang="en-US" dirty="0">
                <a:solidFill>
                  <a:srgbClr val="FFFF00"/>
                </a:solidFill>
                <a:latin typeface="Tw Cen MT" panose="020B0602020104020603" pitchFamily="34" charset="0"/>
              </a:rPr>
              <a:t>Fashion </a:t>
            </a:r>
            <a:r>
              <a:rPr lang="en-US" dirty="0" err="1">
                <a:solidFill>
                  <a:srgbClr val="FFFF00"/>
                </a:solidFill>
                <a:latin typeface="Tw Cen MT" panose="020B0602020104020603" pitchFamily="34" charset="0"/>
              </a:rPr>
              <a:t>Calcados</a:t>
            </a:r>
            <a:r>
              <a:rPr lang="en-US" dirty="0">
                <a:solidFill>
                  <a:srgbClr val="FFFF00"/>
                </a:solidFill>
                <a:latin typeface="Tw Cen MT" panose="020B0602020104020603" pitchFamily="34" charset="0"/>
              </a:rPr>
              <a:t> </a:t>
            </a:r>
            <a:r>
              <a:rPr lang="en-US" dirty="0">
                <a:solidFill>
                  <a:schemeClr val="accent3"/>
                </a:solidFill>
                <a:latin typeface="Tw Cen MT" panose="020B0602020104020603" pitchFamily="34" charset="0"/>
              </a:rPr>
              <a:t>has the highest number of average photos </a:t>
            </a:r>
            <a:r>
              <a:rPr lang="en-US" dirty="0">
                <a:solidFill>
                  <a:srgbClr val="FFFF00"/>
                </a:solidFill>
                <a:latin typeface="Tw Cen MT" panose="020B0602020104020603" pitchFamily="34" charset="0"/>
              </a:rPr>
              <a:t>(5).</a:t>
            </a:r>
            <a:endParaRPr lang="en-IN" dirty="0">
              <a:solidFill>
                <a:srgbClr val="FFFF00"/>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45BAFF2F-1FF0-5AD9-D526-08F66F61ECC9}"/>
              </a:ext>
            </a:extLst>
          </p:cNvPr>
          <p:cNvPicPr>
            <a:picLocks noGrp="1" noChangeAspect="1"/>
          </p:cNvPicPr>
          <p:nvPr>
            <p:ph sz="quarter" idx="4"/>
          </p:nvPr>
        </p:nvPicPr>
        <p:blipFill>
          <a:blip r:embed="rId3"/>
          <a:stretch>
            <a:fillRect/>
          </a:stretch>
        </p:blipFill>
        <p:spPr>
          <a:xfrm>
            <a:off x="6705600" y="2852458"/>
            <a:ext cx="4474029" cy="3489174"/>
          </a:xfrm>
          <a:prstGeom prst="rect">
            <a:avLst/>
          </a:prstGeom>
        </p:spPr>
      </p:pic>
    </p:spTree>
    <p:extLst>
      <p:ext uri="{BB962C8B-B14F-4D97-AF65-F5344CB8AC3E}">
        <p14:creationId xmlns:p14="http://schemas.microsoft.com/office/powerpoint/2010/main" val="749348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70B3-FFC6-A18D-9E6F-9B456667A969}"/>
              </a:ext>
            </a:extLst>
          </p:cNvPr>
          <p:cNvSpPr>
            <a:spLocks noGrp="1"/>
          </p:cNvSpPr>
          <p:nvPr>
            <p:ph type="title"/>
          </p:nvPr>
        </p:nvSpPr>
        <p:spPr>
          <a:xfrm>
            <a:off x="283029" y="365125"/>
            <a:ext cx="11070771" cy="1017361"/>
          </a:xfrm>
        </p:spPr>
        <p:txBody>
          <a:bodyPr/>
          <a:lstStyle/>
          <a:p>
            <a:r>
              <a:rPr lang="en-IN" b="1" dirty="0">
                <a:latin typeface="Agency FB" panose="020B0503020202020204" pitchFamily="34" charset="0"/>
              </a:rPr>
              <a:t>🏪 </a:t>
            </a:r>
            <a:r>
              <a:rPr lang="en-US" b="1" dirty="0">
                <a:latin typeface="Agency FB" panose="020B0503020202020204" pitchFamily="34" charset="0"/>
              </a:rPr>
              <a:t>7.Sellers Insight:</a:t>
            </a:r>
            <a:endParaRPr lang="en-IN" b="1" dirty="0">
              <a:latin typeface="Agency FB" panose="020B0503020202020204" pitchFamily="34" charset="0"/>
            </a:endParaRPr>
          </a:p>
        </p:txBody>
      </p:sp>
      <p:sp>
        <p:nvSpPr>
          <p:cNvPr id="4" name="Rectangle 1">
            <a:extLst>
              <a:ext uri="{FF2B5EF4-FFF2-40B4-BE49-F238E27FC236}">
                <a16:creationId xmlns:a16="http://schemas.microsoft.com/office/drawing/2014/main" id="{70E48B29-6AE5-7874-9AC8-0DCD33789ACA}"/>
              </a:ext>
            </a:extLst>
          </p:cNvPr>
          <p:cNvSpPr>
            <a:spLocks noGrp="1" noChangeArrowheads="1"/>
          </p:cNvSpPr>
          <p:nvPr>
            <p:ph idx="1"/>
          </p:nvPr>
        </p:nvSpPr>
        <p:spPr bwMode="auto">
          <a:xfrm>
            <a:off x="423863" y="1810915"/>
            <a:ext cx="1034210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Find the number of sellers in each state.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Find the number of sellers in each city.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Identify the states and cities of the sellers who generated the highest total revenue.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Identify the sellers with the highest average review scores.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Calculate the total number of orders handled by each seller.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Identify the sellers with the highest number of delivered orders.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rPr>
              <a:t>Identify the sellers with the highest cancellation rates.</a:t>
            </a:r>
          </a:p>
        </p:txBody>
      </p:sp>
    </p:spTree>
    <p:extLst>
      <p:ext uri="{BB962C8B-B14F-4D97-AF65-F5344CB8AC3E}">
        <p14:creationId xmlns:p14="http://schemas.microsoft.com/office/powerpoint/2010/main" val="750685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93E4-5DFD-01DB-7DCE-4C267B004926}"/>
              </a:ext>
            </a:extLst>
          </p:cNvPr>
          <p:cNvSpPr>
            <a:spLocks noGrp="1"/>
          </p:cNvSpPr>
          <p:nvPr>
            <p:ph type="title"/>
          </p:nvPr>
        </p:nvSpPr>
        <p:spPr>
          <a:xfrm>
            <a:off x="112166" y="123859"/>
            <a:ext cx="5885409" cy="679534"/>
          </a:xfrm>
        </p:spPr>
        <p:txBody>
          <a:bodyPr>
            <a:normAutofit fontScale="90000"/>
          </a:bodyPr>
          <a:lstStyle/>
          <a:p>
            <a:r>
              <a:rPr lang="en-US" b="1" dirty="0">
                <a:solidFill>
                  <a:srgbClr val="FFC000"/>
                </a:solidFill>
                <a:latin typeface="Agency FB" panose="020B0503020202020204" pitchFamily="34" charset="0"/>
              </a:rPr>
              <a:t>7.Sellers Insight:</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1B28261D-15C9-7D83-40A1-11A4ECDF9DE7}"/>
              </a:ext>
            </a:extLst>
          </p:cNvPr>
          <p:cNvSpPr>
            <a:spLocks noGrp="1"/>
          </p:cNvSpPr>
          <p:nvPr>
            <p:ph type="body" idx="1"/>
          </p:nvPr>
        </p:nvSpPr>
        <p:spPr>
          <a:xfrm>
            <a:off x="189298" y="1088571"/>
            <a:ext cx="5808278" cy="1121228"/>
          </a:xfrm>
        </p:spPr>
        <p:txBody>
          <a:bodyPr>
            <a:normAutofit fontScale="70000" lnSpcReduction="20000"/>
          </a:bodyPr>
          <a:lstStyle/>
          <a:p>
            <a:r>
              <a:rPr lang="en-US" dirty="0">
                <a:latin typeface="Tw Cen MT" panose="020B0602020104020603" pitchFamily="34" charset="0"/>
              </a:rPr>
              <a:t>Objective : </a:t>
            </a:r>
          </a:p>
          <a:p>
            <a:r>
              <a:rPr lang="en-US" dirty="0">
                <a:solidFill>
                  <a:schemeClr val="accent3"/>
                </a:solidFill>
                <a:latin typeface="Tw Cen MT" panose="020B0602020104020603" pitchFamily="34" charset="0"/>
              </a:rPr>
              <a:t>1.To identify how sellers are distributed across different states, helping to analyze regional concentration.</a:t>
            </a:r>
          </a:p>
          <a:p>
            <a:r>
              <a:rPr lang="en-US" dirty="0">
                <a:latin typeface="Tw Cen MT" panose="020B0602020104020603" pitchFamily="34" charset="0"/>
              </a:rPr>
              <a:t>Insight : </a:t>
            </a:r>
            <a:r>
              <a:rPr lang="en-US" dirty="0">
                <a:solidFill>
                  <a:srgbClr val="FFFF00"/>
                </a:solidFill>
                <a:latin typeface="Tw Cen MT" panose="020B0602020104020603" pitchFamily="34" charset="0"/>
              </a:rPr>
              <a:t>SP state </a:t>
            </a:r>
            <a:r>
              <a:rPr lang="en-US" dirty="0">
                <a:solidFill>
                  <a:schemeClr val="accent3"/>
                </a:solidFill>
                <a:latin typeface="Tw Cen MT" panose="020B0602020104020603" pitchFamily="34" charset="0"/>
              </a:rPr>
              <a:t>has the highest number of sellers </a:t>
            </a:r>
            <a:r>
              <a:rPr lang="en-US" dirty="0">
                <a:solidFill>
                  <a:srgbClr val="FFFF00"/>
                </a:solidFill>
                <a:latin typeface="Tw Cen MT" panose="020B0602020104020603" pitchFamily="34" charset="0"/>
              </a:rPr>
              <a:t>(1849).</a:t>
            </a:r>
            <a:endParaRPr lang="en-IN" dirty="0">
              <a:solidFill>
                <a:srgbClr val="FFFF00"/>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37A40561-255E-817B-38AB-0307B2240532}"/>
              </a:ext>
            </a:extLst>
          </p:cNvPr>
          <p:cNvPicPr>
            <a:picLocks noGrp="1" noChangeAspect="1"/>
          </p:cNvPicPr>
          <p:nvPr>
            <p:ph sz="half" idx="2"/>
          </p:nvPr>
        </p:nvPicPr>
        <p:blipFill>
          <a:blip r:embed="rId2"/>
          <a:stretch>
            <a:fillRect/>
          </a:stretch>
        </p:blipFill>
        <p:spPr>
          <a:xfrm>
            <a:off x="189299" y="2460983"/>
            <a:ext cx="5885409" cy="4137911"/>
          </a:xfrm>
          <a:prstGeom prst="rect">
            <a:avLst/>
          </a:prstGeom>
        </p:spPr>
      </p:pic>
      <p:sp>
        <p:nvSpPr>
          <p:cNvPr id="5" name="Text Placeholder 4">
            <a:extLst>
              <a:ext uri="{FF2B5EF4-FFF2-40B4-BE49-F238E27FC236}">
                <a16:creationId xmlns:a16="http://schemas.microsoft.com/office/drawing/2014/main" id="{2ADF5B29-1A6E-B63B-68C0-C5E78CB7B834}"/>
              </a:ext>
            </a:extLst>
          </p:cNvPr>
          <p:cNvSpPr>
            <a:spLocks noGrp="1"/>
          </p:cNvSpPr>
          <p:nvPr>
            <p:ph type="body" sz="quarter" idx="3"/>
          </p:nvPr>
        </p:nvSpPr>
        <p:spPr>
          <a:xfrm>
            <a:off x="6362298" y="685800"/>
            <a:ext cx="5640404" cy="1524000"/>
          </a:xfrm>
        </p:spPr>
        <p:txBody>
          <a:bodyPr>
            <a:normAutofit fontScale="70000" lnSpcReduction="20000"/>
          </a:bodyPr>
          <a:lstStyle/>
          <a:p>
            <a:r>
              <a:rPr lang="en-US" dirty="0"/>
              <a:t>Objective :</a:t>
            </a:r>
          </a:p>
          <a:p>
            <a:r>
              <a:rPr lang="en-US" dirty="0">
                <a:solidFill>
                  <a:schemeClr val="accent3"/>
                </a:solidFill>
              </a:rPr>
              <a:t>2. To identify how sellers are distributed across different city, helping to analyze regional concentration.</a:t>
            </a:r>
          </a:p>
          <a:p>
            <a:r>
              <a:rPr lang="en-US" dirty="0"/>
              <a:t>Insight : </a:t>
            </a:r>
            <a:r>
              <a:rPr lang="en-US" dirty="0">
                <a:solidFill>
                  <a:srgbClr val="FFFF00"/>
                </a:solidFill>
              </a:rPr>
              <a:t>Sao Paulo </a:t>
            </a:r>
            <a:r>
              <a:rPr lang="en-US" dirty="0"/>
              <a:t>city has the highest number of sellers(695)</a:t>
            </a:r>
            <a:endParaRPr lang="en-IN" dirty="0"/>
          </a:p>
        </p:txBody>
      </p:sp>
      <p:pic>
        <p:nvPicPr>
          <p:cNvPr id="12" name="Content Placeholder 11">
            <a:extLst>
              <a:ext uri="{FF2B5EF4-FFF2-40B4-BE49-F238E27FC236}">
                <a16:creationId xmlns:a16="http://schemas.microsoft.com/office/drawing/2014/main" id="{4691BA42-FD2C-F18F-B495-5E093A7619EF}"/>
              </a:ext>
            </a:extLst>
          </p:cNvPr>
          <p:cNvPicPr>
            <a:picLocks noGrp="1" noChangeAspect="1"/>
          </p:cNvPicPr>
          <p:nvPr>
            <p:ph sz="quarter" idx="4"/>
          </p:nvPr>
        </p:nvPicPr>
        <p:blipFill>
          <a:blip r:embed="rId3"/>
          <a:stretch>
            <a:fillRect/>
          </a:stretch>
        </p:blipFill>
        <p:spPr>
          <a:xfrm>
            <a:off x="6509657" y="2460982"/>
            <a:ext cx="5366657" cy="4137911"/>
          </a:xfrm>
          <a:prstGeom prst="rect">
            <a:avLst/>
          </a:prstGeom>
        </p:spPr>
      </p:pic>
    </p:spTree>
    <p:extLst>
      <p:ext uri="{BB962C8B-B14F-4D97-AF65-F5344CB8AC3E}">
        <p14:creationId xmlns:p14="http://schemas.microsoft.com/office/powerpoint/2010/main" val="2953512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081D-F59B-1103-B759-E5BAFCF2659C}"/>
              </a:ext>
            </a:extLst>
          </p:cNvPr>
          <p:cNvSpPr>
            <a:spLocks noGrp="1"/>
          </p:cNvSpPr>
          <p:nvPr>
            <p:ph type="title"/>
          </p:nvPr>
        </p:nvSpPr>
        <p:spPr>
          <a:xfrm>
            <a:off x="282576" y="195944"/>
            <a:ext cx="5889624" cy="598713"/>
          </a:xfrm>
        </p:spPr>
        <p:txBody>
          <a:bodyPr>
            <a:normAutofit fontScale="90000"/>
          </a:bodyPr>
          <a:lstStyle/>
          <a:p>
            <a:r>
              <a:rPr lang="en-US" b="1" dirty="0">
                <a:solidFill>
                  <a:srgbClr val="FFC000"/>
                </a:solidFill>
                <a:latin typeface="Agency FB" panose="020B0503020202020204" pitchFamily="34" charset="0"/>
              </a:rPr>
              <a:t>7.Sellers Insight:</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4D007071-4188-C8A3-7B93-6833141368F9}"/>
              </a:ext>
            </a:extLst>
          </p:cNvPr>
          <p:cNvSpPr>
            <a:spLocks noGrp="1"/>
          </p:cNvSpPr>
          <p:nvPr>
            <p:ph type="body" idx="1"/>
          </p:nvPr>
        </p:nvSpPr>
        <p:spPr>
          <a:xfrm>
            <a:off x="282576" y="1088571"/>
            <a:ext cx="5715000" cy="1719943"/>
          </a:xfrm>
        </p:spPr>
        <p:txBody>
          <a:bodyPr>
            <a:normAutofit fontScale="85000" lnSpcReduction="20000"/>
          </a:bodyPr>
          <a:lstStyle/>
          <a:p>
            <a:endParaRPr lang="en-US" dirty="0">
              <a:solidFill>
                <a:schemeClr val="accent3"/>
              </a:solidFill>
              <a:latin typeface="Tw Cen MT" panose="020B0602020104020603" pitchFamily="34" charset="0"/>
            </a:endParaRPr>
          </a:p>
          <a:p>
            <a:r>
              <a:rPr lang="en-US" dirty="0">
                <a:latin typeface="Tw Cen MT" panose="020B0602020104020603" pitchFamily="34" charset="0"/>
              </a:rPr>
              <a:t>3.Objective : </a:t>
            </a:r>
          </a:p>
          <a:p>
            <a:r>
              <a:rPr lang="en-US" dirty="0">
                <a:solidFill>
                  <a:schemeClr val="accent3"/>
                </a:solidFill>
                <a:latin typeface="Tw Cen MT" panose="020B0602020104020603" pitchFamily="34" charset="0"/>
              </a:rPr>
              <a:t>To identify the top-performing seller, along with their city and state, generating the highest revenue — helping to understand key markets and successful seller regions.</a:t>
            </a:r>
          </a:p>
        </p:txBody>
      </p:sp>
      <p:pic>
        <p:nvPicPr>
          <p:cNvPr id="8" name="Content Placeholder 7">
            <a:extLst>
              <a:ext uri="{FF2B5EF4-FFF2-40B4-BE49-F238E27FC236}">
                <a16:creationId xmlns:a16="http://schemas.microsoft.com/office/drawing/2014/main" id="{9960F3B4-89B8-36EB-FD4A-EFDE4CB9BE7D}"/>
              </a:ext>
            </a:extLst>
          </p:cNvPr>
          <p:cNvPicPr>
            <a:picLocks noGrp="1" noChangeAspect="1"/>
          </p:cNvPicPr>
          <p:nvPr>
            <p:ph sz="half" idx="2"/>
          </p:nvPr>
        </p:nvPicPr>
        <p:blipFill>
          <a:blip r:embed="rId2"/>
          <a:stretch>
            <a:fillRect/>
          </a:stretch>
        </p:blipFill>
        <p:spPr>
          <a:xfrm>
            <a:off x="146130" y="3166382"/>
            <a:ext cx="6337139" cy="3310618"/>
          </a:xfrm>
          <a:prstGeom prst="rect">
            <a:avLst/>
          </a:prstGeom>
        </p:spPr>
      </p:pic>
      <p:sp>
        <p:nvSpPr>
          <p:cNvPr id="5" name="Text Placeholder 4">
            <a:extLst>
              <a:ext uri="{FF2B5EF4-FFF2-40B4-BE49-F238E27FC236}">
                <a16:creationId xmlns:a16="http://schemas.microsoft.com/office/drawing/2014/main" id="{878E7564-2E4D-B3DD-CCD5-5E7B5A5715FC}"/>
              </a:ext>
            </a:extLst>
          </p:cNvPr>
          <p:cNvSpPr>
            <a:spLocks noGrp="1"/>
          </p:cNvSpPr>
          <p:nvPr>
            <p:ph type="body" sz="quarter" idx="3"/>
          </p:nvPr>
        </p:nvSpPr>
        <p:spPr>
          <a:xfrm>
            <a:off x="6945796" y="1230085"/>
            <a:ext cx="4886974" cy="1491344"/>
          </a:xfrm>
        </p:spPr>
        <p:txBody>
          <a:bodyPr>
            <a:normAutofit fontScale="85000" lnSpcReduction="20000"/>
          </a:bodyPr>
          <a:lstStyle/>
          <a:p>
            <a:r>
              <a:rPr lang="en-US" sz="2800" dirty="0">
                <a:latin typeface="Tw Cen MT" panose="020B0602020104020603" pitchFamily="34" charset="0"/>
              </a:rPr>
              <a:t>Insight:</a:t>
            </a:r>
          </a:p>
          <a:p>
            <a:r>
              <a:rPr lang="en-US" sz="2800" dirty="0">
                <a:solidFill>
                  <a:schemeClr val="accent3"/>
                </a:solidFill>
                <a:latin typeface="Tw Cen MT" panose="020B0602020104020603" pitchFamily="34" charset="0"/>
              </a:rPr>
              <a:t> The seller with the highest total revenue</a:t>
            </a:r>
            <a:r>
              <a:rPr lang="en-US" sz="2800" dirty="0">
                <a:solidFill>
                  <a:srgbClr val="FFFF00"/>
                </a:solidFill>
                <a:latin typeface="Tw Cen MT" panose="020B0602020104020603" pitchFamily="34" charset="0"/>
              </a:rPr>
              <a:t>(229472) </a:t>
            </a:r>
            <a:r>
              <a:rPr lang="en-US" sz="2800" dirty="0">
                <a:solidFill>
                  <a:schemeClr val="accent3"/>
                </a:solidFill>
                <a:latin typeface="Tw Cen MT" panose="020B0602020104020603" pitchFamily="34" charset="0"/>
              </a:rPr>
              <a:t>belongs </a:t>
            </a:r>
            <a:r>
              <a:rPr lang="en-US" sz="2800" dirty="0">
                <a:solidFill>
                  <a:srgbClr val="FFFF00"/>
                </a:solidFill>
                <a:latin typeface="Tw Cen MT" panose="020B0602020104020603" pitchFamily="34" charset="0"/>
              </a:rPr>
              <a:t>to City  </a:t>
            </a:r>
            <a:r>
              <a:rPr lang="en-US" sz="2800" dirty="0" err="1">
                <a:solidFill>
                  <a:srgbClr val="FFFF00"/>
                </a:solidFill>
                <a:latin typeface="Tw Cen MT" panose="020B0602020104020603" pitchFamily="34" charset="0"/>
              </a:rPr>
              <a:t>Guariba</a:t>
            </a:r>
            <a:r>
              <a:rPr lang="en-US" sz="2800" dirty="0">
                <a:solidFill>
                  <a:srgbClr val="FFFF00"/>
                </a:solidFill>
                <a:latin typeface="Tw Cen MT" panose="020B0602020104020603" pitchFamily="34" charset="0"/>
              </a:rPr>
              <a:t>   </a:t>
            </a:r>
            <a:r>
              <a:rPr lang="en-IN" sz="2800" dirty="0">
                <a:solidFill>
                  <a:srgbClr val="FFFF00"/>
                </a:solidFill>
                <a:latin typeface="Tw Cen MT" panose="020B0602020104020603" pitchFamily="34" charset="0"/>
              </a:rPr>
              <a:t>and State SP.</a:t>
            </a:r>
          </a:p>
        </p:txBody>
      </p:sp>
      <p:pic>
        <p:nvPicPr>
          <p:cNvPr id="10" name="Content Placeholder 9">
            <a:extLst>
              <a:ext uri="{FF2B5EF4-FFF2-40B4-BE49-F238E27FC236}">
                <a16:creationId xmlns:a16="http://schemas.microsoft.com/office/drawing/2014/main" id="{9888B0B6-313A-0123-4840-D2846BAE363F}"/>
              </a:ext>
            </a:extLst>
          </p:cNvPr>
          <p:cNvPicPr>
            <a:picLocks noGrp="1" noChangeAspect="1"/>
          </p:cNvPicPr>
          <p:nvPr>
            <p:ph sz="quarter" idx="4"/>
          </p:nvPr>
        </p:nvPicPr>
        <p:blipFill>
          <a:blip r:embed="rId3"/>
          <a:stretch>
            <a:fillRect/>
          </a:stretch>
        </p:blipFill>
        <p:spPr>
          <a:xfrm>
            <a:off x="6724869" y="3166380"/>
            <a:ext cx="5020817" cy="3310619"/>
          </a:xfrm>
          <a:prstGeom prst="rect">
            <a:avLst/>
          </a:prstGeom>
        </p:spPr>
      </p:pic>
    </p:spTree>
    <p:extLst>
      <p:ext uri="{BB962C8B-B14F-4D97-AF65-F5344CB8AC3E}">
        <p14:creationId xmlns:p14="http://schemas.microsoft.com/office/powerpoint/2010/main" val="80771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CBDE-BD39-6201-AFE1-6B7098507D8E}"/>
              </a:ext>
            </a:extLst>
          </p:cNvPr>
          <p:cNvSpPr>
            <a:spLocks noGrp="1"/>
          </p:cNvSpPr>
          <p:nvPr>
            <p:ph type="title"/>
          </p:nvPr>
        </p:nvSpPr>
        <p:spPr>
          <a:xfrm>
            <a:off x="326571" y="97971"/>
            <a:ext cx="5604453" cy="957943"/>
          </a:xfrm>
        </p:spPr>
        <p:txBody>
          <a:bodyPr/>
          <a:lstStyle/>
          <a:p>
            <a:r>
              <a:rPr lang="en-US" b="1" dirty="0">
                <a:solidFill>
                  <a:srgbClr val="FFC000"/>
                </a:solidFill>
                <a:latin typeface="Agency FB" panose="020B0503020202020204" pitchFamily="34" charset="0"/>
              </a:rPr>
              <a:t>7.Sellers Insight:</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915D5A65-9D91-A8DB-135A-A27EE28FD979}"/>
              </a:ext>
            </a:extLst>
          </p:cNvPr>
          <p:cNvSpPr>
            <a:spLocks noGrp="1"/>
          </p:cNvSpPr>
          <p:nvPr>
            <p:ph type="body" idx="1"/>
          </p:nvPr>
        </p:nvSpPr>
        <p:spPr>
          <a:xfrm>
            <a:off x="326571" y="1240772"/>
            <a:ext cx="5671005" cy="1264303"/>
          </a:xfrm>
        </p:spPr>
        <p:txBody>
          <a:bodyPr>
            <a:normAutofit fontScale="92500" lnSpcReduction="10000"/>
          </a:bodyPr>
          <a:lstStyle/>
          <a:p>
            <a:r>
              <a:rPr lang="en-US" dirty="0">
                <a:latin typeface="Tw Cen MT" panose="020B0602020104020603" pitchFamily="34" charset="0"/>
              </a:rPr>
              <a:t>4.Objective : </a:t>
            </a:r>
          </a:p>
          <a:p>
            <a:r>
              <a:rPr lang="en-US" dirty="0">
                <a:solidFill>
                  <a:schemeClr val="accent3"/>
                </a:solidFill>
                <a:latin typeface="Tw Cen MT" panose="020B0602020104020603" pitchFamily="34" charset="0"/>
              </a:rPr>
              <a:t>To identify the sellers with the highest avg review scores.</a:t>
            </a:r>
            <a:endParaRPr lang="en-IN" dirty="0">
              <a:solidFill>
                <a:schemeClr val="accent3"/>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270E0C61-18D6-513B-FF97-F90C0D214D36}"/>
              </a:ext>
            </a:extLst>
          </p:cNvPr>
          <p:cNvPicPr>
            <a:picLocks noGrp="1" noChangeAspect="1"/>
          </p:cNvPicPr>
          <p:nvPr>
            <p:ph sz="half" idx="2"/>
          </p:nvPr>
        </p:nvPicPr>
        <p:blipFill>
          <a:blip r:embed="rId2"/>
          <a:stretch>
            <a:fillRect/>
          </a:stretch>
        </p:blipFill>
        <p:spPr>
          <a:xfrm>
            <a:off x="326571" y="3093812"/>
            <a:ext cx="5769429" cy="3280017"/>
          </a:xfrm>
          <a:prstGeom prst="rect">
            <a:avLst/>
          </a:prstGeom>
        </p:spPr>
      </p:pic>
      <p:sp>
        <p:nvSpPr>
          <p:cNvPr id="5" name="Text Placeholder 4">
            <a:extLst>
              <a:ext uri="{FF2B5EF4-FFF2-40B4-BE49-F238E27FC236}">
                <a16:creationId xmlns:a16="http://schemas.microsoft.com/office/drawing/2014/main" id="{5616D789-3CAB-7AA3-1225-B8D02FA7B7DE}"/>
              </a:ext>
            </a:extLst>
          </p:cNvPr>
          <p:cNvSpPr>
            <a:spLocks noGrp="1"/>
          </p:cNvSpPr>
          <p:nvPr>
            <p:ph type="body" sz="quarter" idx="3"/>
          </p:nvPr>
        </p:nvSpPr>
        <p:spPr>
          <a:xfrm>
            <a:off x="6542315" y="97971"/>
            <a:ext cx="5072742" cy="2623458"/>
          </a:xfrm>
        </p:spPr>
        <p:txBody>
          <a:bodyPr>
            <a:normAutofit fontScale="92500" lnSpcReduction="10000"/>
          </a:bodyPr>
          <a:lstStyle/>
          <a:p>
            <a:r>
              <a:rPr lang="en-US" dirty="0"/>
              <a:t>Insight :</a:t>
            </a:r>
          </a:p>
          <a:p>
            <a:r>
              <a:rPr lang="en-US" dirty="0">
                <a:solidFill>
                  <a:schemeClr val="accent3"/>
                </a:solidFill>
              </a:rPr>
              <a:t>Sellers with the highest average review scores demonstrate excellent customer satisfaction and service quality. These sellers can be considered top performers, and their practices can be analyzed or replicated to improve overall marketplace standards.</a:t>
            </a:r>
            <a:endParaRPr lang="en-IN" dirty="0">
              <a:solidFill>
                <a:schemeClr val="accent3"/>
              </a:solidFill>
            </a:endParaRPr>
          </a:p>
        </p:txBody>
      </p:sp>
      <p:pic>
        <p:nvPicPr>
          <p:cNvPr id="10" name="Content Placeholder 9">
            <a:extLst>
              <a:ext uri="{FF2B5EF4-FFF2-40B4-BE49-F238E27FC236}">
                <a16:creationId xmlns:a16="http://schemas.microsoft.com/office/drawing/2014/main" id="{551C43A5-E69F-1676-2D63-0BD01AB83D3B}"/>
              </a:ext>
            </a:extLst>
          </p:cNvPr>
          <p:cNvPicPr>
            <a:picLocks noGrp="1" noChangeAspect="1"/>
          </p:cNvPicPr>
          <p:nvPr>
            <p:ph sz="quarter" idx="4"/>
          </p:nvPr>
        </p:nvPicPr>
        <p:blipFill>
          <a:blip r:embed="rId3"/>
          <a:stretch>
            <a:fillRect/>
          </a:stretch>
        </p:blipFill>
        <p:spPr>
          <a:xfrm>
            <a:off x="6662057" y="3093812"/>
            <a:ext cx="4724400" cy="3280017"/>
          </a:xfrm>
          <a:prstGeom prst="rect">
            <a:avLst/>
          </a:prstGeom>
        </p:spPr>
      </p:pic>
    </p:spTree>
    <p:extLst>
      <p:ext uri="{BB962C8B-B14F-4D97-AF65-F5344CB8AC3E}">
        <p14:creationId xmlns:p14="http://schemas.microsoft.com/office/powerpoint/2010/main" val="102325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F2A4-4DD9-7B0D-BDD3-78A973AE9E99}"/>
              </a:ext>
            </a:extLst>
          </p:cNvPr>
          <p:cNvSpPr>
            <a:spLocks noGrp="1"/>
          </p:cNvSpPr>
          <p:nvPr>
            <p:ph type="title"/>
          </p:nvPr>
        </p:nvSpPr>
        <p:spPr>
          <a:xfrm>
            <a:off x="176617" y="195944"/>
            <a:ext cx="5690783" cy="828674"/>
          </a:xfrm>
        </p:spPr>
        <p:txBody>
          <a:bodyPr>
            <a:normAutofit/>
          </a:bodyPr>
          <a:lstStyle/>
          <a:p>
            <a:r>
              <a:rPr lang="en-US" b="1" dirty="0">
                <a:solidFill>
                  <a:srgbClr val="FFC000"/>
                </a:solidFill>
                <a:latin typeface="Agency FB" panose="020B0503020202020204" pitchFamily="34" charset="0"/>
              </a:rPr>
              <a:t>7.Sellers Insight:</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C447C465-2258-3468-C4ED-460DCBAC5318}"/>
              </a:ext>
            </a:extLst>
          </p:cNvPr>
          <p:cNvSpPr>
            <a:spLocks noGrp="1"/>
          </p:cNvSpPr>
          <p:nvPr>
            <p:ph type="body" idx="1"/>
          </p:nvPr>
        </p:nvSpPr>
        <p:spPr>
          <a:xfrm>
            <a:off x="176618" y="1228727"/>
            <a:ext cx="6224182" cy="828674"/>
          </a:xfrm>
        </p:spPr>
        <p:txBody>
          <a:bodyPr>
            <a:normAutofit lnSpcReduction="10000"/>
          </a:bodyPr>
          <a:lstStyle/>
          <a:p>
            <a:r>
              <a:rPr lang="en-US" dirty="0"/>
              <a:t>5.Objective : </a:t>
            </a:r>
            <a:r>
              <a:rPr lang="en-US" dirty="0">
                <a:solidFill>
                  <a:schemeClr val="accent3"/>
                </a:solidFill>
                <a:latin typeface="Tw Cen MT" panose="020B0602020104020603" pitchFamily="34" charset="0"/>
              </a:rPr>
              <a:t>To  </a:t>
            </a:r>
            <a:r>
              <a:rPr lang="en-IN" dirty="0">
                <a:solidFill>
                  <a:schemeClr val="accent3"/>
                </a:solidFill>
                <a:latin typeface="Tw Cen MT" panose="020B0602020104020603" pitchFamily="34" charset="0"/>
              </a:rPr>
              <a:t>identify top-performing sellers</a:t>
            </a:r>
            <a:r>
              <a:rPr lang="en-IN" b="0" dirty="0">
                <a:solidFill>
                  <a:schemeClr val="accent3"/>
                </a:solidFill>
                <a:latin typeface="Tw Cen MT" panose="020B0602020104020603" pitchFamily="34" charset="0"/>
              </a:rPr>
              <a:t>.</a:t>
            </a:r>
          </a:p>
        </p:txBody>
      </p:sp>
      <p:pic>
        <p:nvPicPr>
          <p:cNvPr id="8" name="Content Placeholder 7">
            <a:extLst>
              <a:ext uri="{FF2B5EF4-FFF2-40B4-BE49-F238E27FC236}">
                <a16:creationId xmlns:a16="http://schemas.microsoft.com/office/drawing/2014/main" id="{FB1AD21D-64FE-50C5-AA82-7B30943BC63C}"/>
              </a:ext>
            </a:extLst>
          </p:cNvPr>
          <p:cNvPicPr>
            <a:picLocks noGrp="1" noChangeAspect="1"/>
          </p:cNvPicPr>
          <p:nvPr>
            <p:ph sz="half" idx="2"/>
          </p:nvPr>
        </p:nvPicPr>
        <p:blipFill>
          <a:blip r:embed="rId2"/>
          <a:stretch>
            <a:fillRect/>
          </a:stretch>
        </p:blipFill>
        <p:spPr>
          <a:xfrm>
            <a:off x="310162" y="3058885"/>
            <a:ext cx="6151386" cy="3276599"/>
          </a:xfrm>
          <a:prstGeom prst="rect">
            <a:avLst/>
          </a:prstGeom>
        </p:spPr>
      </p:pic>
      <p:sp>
        <p:nvSpPr>
          <p:cNvPr id="5" name="Text Placeholder 4">
            <a:extLst>
              <a:ext uri="{FF2B5EF4-FFF2-40B4-BE49-F238E27FC236}">
                <a16:creationId xmlns:a16="http://schemas.microsoft.com/office/drawing/2014/main" id="{73CFF6DA-6458-12B7-438B-ABCD988898C2}"/>
              </a:ext>
            </a:extLst>
          </p:cNvPr>
          <p:cNvSpPr>
            <a:spLocks noGrp="1"/>
          </p:cNvSpPr>
          <p:nvPr>
            <p:ph type="body" sz="quarter" idx="3"/>
          </p:nvPr>
        </p:nvSpPr>
        <p:spPr>
          <a:xfrm>
            <a:off x="7462156" y="315686"/>
            <a:ext cx="3893232" cy="2035628"/>
          </a:xfrm>
        </p:spPr>
        <p:txBody>
          <a:bodyPr>
            <a:normAutofit lnSpcReduction="10000"/>
          </a:bodyPr>
          <a:lstStyle/>
          <a:p>
            <a:r>
              <a:rPr lang="en-US" dirty="0">
                <a:latin typeface="Tw Cen MT" panose="020B0602020104020603" pitchFamily="34" charset="0"/>
              </a:rPr>
              <a:t>Insight : </a:t>
            </a:r>
          </a:p>
          <a:p>
            <a:r>
              <a:rPr lang="en-US" b="0" dirty="0">
                <a:solidFill>
                  <a:schemeClr val="accent3"/>
                </a:solidFill>
                <a:latin typeface="Tw Cen MT" panose="020B0602020104020603" pitchFamily="34" charset="0"/>
              </a:rPr>
              <a:t>The top seller handled </a:t>
            </a:r>
            <a:r>
              <a:rPr lang="en-US" b="0" dirty="0">
                <a:solidFill>
                  <a:srgbClr val="FFFF00"/>
                </a:solidFill>
                <a:latin typeface="Tw Cen MT" panose="020B0602020104020603" pitchFamily="34" charset="0"/>
              </a:rPr>
              <a:t>1,854</a:t>
            </a:r>
            <a:r>
              <a:rPr lang="en-US" b="0" dirty="0">
                <a:solidFill>
                  <a:schemeClr val="accent3"/>
                </a:solidFill>
                <a:latin typeface="Tw Cen MT" panose="020B0602020104020603" pitchFamily="34" charset="0"/>
              </a:rPr>
              <a:t> orders, followed closely by others with </a:t>
            </a:r>
            <a:r>
              <a:rPr lang="en-US" b="0" dirty="0">
                <a:solidFill>
                  <a:srgbClr val="FFFF00"/>
                </a:solidFill>
                <a:latin typeface="Tw Cen MT" panose="020B0602020104020603" pitchFamily="34" charset="0"/>
              </a:rPr>
              <a:t>over 1,800 orders</a:t>
            </a:r>
            <a:r>
              <a:rPr lang="en-US" b="0" dirty="0">
                <a:solidFill>
                  <a:schemeClr val="accent3"/>
                </a:solidFill>
                <a:latin typeface="Tw Cen MT" panose="020B0602020104020603" pitchFamily="34" charset="0"/>
              </a:rPr>
              <a:t>, indicating high sales concentration</a:t>
            </a:r>
            <a:endParaRPr lang="en-IN" b="0"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70EF79C7-5BCE-738E-12E4-E6B59848A760}"/>
              </a:ext>
            </a:extLst>
          </p:cNvPr>
          <p:cNvPicPr>
            <a:picLocks noGrp="1" noChangeAspect="1"/>
          </p:cNvPicPr>
          <p:nvPr>
            <p:ph sz="quarter" idx="4"/>
          </p:nvPr>
        </p:nvPicPr>
        <p:blipFill>
          <a:blip r:embed="rId3"/>
          <a:stretch>
            <a:fillRect/>
          </a:stretch>
        </p:blipFill>
        <p:spPr>
          <a:xfrm>
            <a:off x="7358096" y="3058884"/>
            <a:ext cx="3893232" cy="3276599"/>
          </a:xfrm>
          <a:prstGeom prst="rect">
            <a:avLst/>
          </a:prstGeom>
        </p:spPr>
      </p:pic>
    </p:spTree>
    <p:extLst>
      <p:ext uri="{BB962C8B-B14F-4D97-AF65-F5344CB8AC3E}">
        <p14:creationId xmlns:p14="http://schemas.microsoft.com/office/powerpoint/2010/main" val="3116481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2743-8261-7F6D-9D32-3BA3D09B48D2}"/>
              </a:ext>
            </a:extLst>
          </p:cNvPr>
          <p:cNvSpPr>
            <a:spLocks noGrp="1"/>
          </p:cNvSpPr>
          <p:nvPr>
            <p:ph type="title"/>
          </p:nvPr>
        </p:nvSpPr>
        <p:spPr>
          <a:xfrm>
            <a:off x="359682" y="206830"/>
            <a:ext cx="10995706" cy="729342"/>
          </a:xfrm>
        </p:spPr>
        <p:txBody>
          <a:bodyPr/>
          <a:lstStyle/>
          <a:p>
            <a:r>
              <a:rPr lang="en-US" b="1" dirty="0">
                <a:solidFill>
                  <a:srgbClr val="FFC000"/>
                </a:solidFill>
                <a:latin typeface="Agency FB" panose="020B0503020202020204" pitchFamily="34" charset="0"/>
              </a:rPr>
              <a:t>7.Sellers Insight:</a:t>
            </a:r>
            <a:endParaRPr lang="en-IN" b="1" dirty="0"/>
          </a:p>
        </p:txBody>
      </p:sp>
      <p:sp>
        <p:nvSpPr>
          <p:cNvPr id="3" name="Text Placeholder 2">
            <a:extLst>
              <a:ext uri="{FF2B5EF4-FFF2-40B4-BE49-F238E27FC236}">
                <a16:creationId xmlns:a16="http://schemas.microsoft.com/office/drawing/2014/main" id="{D1F67E1C-AFFC-C722-A585-689BDEBF0765}"/>
              </a:ext>
            </a:extLst>
          </p:cNvPr>
          <p:cNvSpPr>
            <a:spLocks noGrp="1"/>
          </p:cNvSpPr>
          <p:nvPr>
            <p:ph type="body" idx="1"/>
          </p:nvPr>
        </p:nvSpPr>
        <p:spPr>
          <a:xfrm>
            <a:off x="359682" y="1157968"/>
            <a:ext cx="5637893" cy="1046389"/>
          </a:xfrm>
        </p:spPr>
        <p:txBody>
          <a:bodyPr/>
          <a:lstStyle/>
          <a:p>
            <a:r>
              <a:rPr lang="en-US" dirty="0"/>
              <a:t>6.Objective </a:t>
            </a:r>
            <a:r>
              <a:rPr lang="en-US" dirty="0">
                <a:solidFill>
                  <a:schemeClr val="accent3"/>
                </a:solidFill>
              </a:rPr>
              <a:t>: To identify the most successful sellers</a:t>
            </a:r>
            <a:endParaRPr lang="en-IN" dirty="0">
              <a:solidFill>
                <a:schemeClr val="accent3"/>
              </a:solidFill>
            </a:endParaRPr>
          </a:p>
        </p:txBody>
      </p:sp>
      <p:pic>
        <p:nvPicPr>
          <p:cNvPr id="8" name="Content Placeholder 7">
            <a:extLst>
              <a:ext uri="{FF2B5EF4-FFF2-40B4-BE49-F238E27FC236}">
                <a16:creationId xmlns:a16="http://schemas.microsoft.com/office/drawing/2014/main" id="{A95FC2FA-6918-8BEF-AF6D-B1A7B7608983}"/>
              </a:ext>
            </a:extLst>
          </p:cNvPr>
          <p:cNvPicPr>
            <a:picLocks noGrp="1" noChangeAspect="1"/>
          </p:cNvPicPr>
          <p:nvPr>
            <p:ph sz="half" idx="2"/>
          </p:nvPr>
        </p:nvPicPr>
        <p:blipFill>
          <a:blip r:embed="rId2"/>
          <a:stretch>
            <a:fillRect/>
          </a:stretch>
        </p:blipFill>
        <p:spPr>
          <a:xfrm>
            <a:off x="203006" y="2710544"/>
            <a:ext cx="5892994" cy="3684944"/>
          </a:xfrm>
          <a:prstGeom prst="rect">
            <a:avLst/>
          </a:prstGeom>
        </p:spPr>
      </p:pic>
      <p:sp>
        <p:nvSpPr>
          <p:cNvPr id="5" name="Text Placeholder 4">
            <a:extLst>
              <a:ext uri="{FF2B5EF4-FFF2-40B4-BE49-F238E27FC236}">
                <a16:creationId xmlns:a16="http://schemas.microsoft.com/office/drawing/2014/main" id="{F0965A9B-1EED-EF38-C98E-5BFB2D98AD74}"/>
              </a:ext>
            </a:extLst>
          </p:cNvPr>
          <p:cNvSpPr>
            <a:spLocks noGrp="1"/>
          </p:cNvSpPr>
          <p:nvPr>
            <p:ph type="body" sz="quarter" idx="3"/>
          </p:nvPr>
        </p:nvSpPr>
        <p:spPr>
          <a:xfrm>
            <a:off x="6539396" y="1380445"/>
            <a:ext cx="4815992" cy="823912"/>
          </a:xfrm>
        </p:spPr>
        <p:txBody>
          <a:bodyPr/>
          <a:lstStyle/>
          <a:p>
            <a:r>
              <a:rPr lang="en-US" dirty="0"/>
              <a:t>Insight : </a:t>
            </a:r>
            <a:r>
              <a:rPr lang="en-US" dirty="0">
                <a:solidFill>
                  <a:schemeClr val="accent3"/>
                </a:solidFill>
              </a:rPr>
              <a:t>Highest number of order delivered by a seller is 1819</a:t>
            </a:r>
            <a:endParaRPr lang="en-IN" dirty="0">
              <a:solidFill>
                <a:schemeClr val="accent3"/>
              </a:solidFill>
            </a:endParaRPr>
          </a:p>
        </p:txBody>
      </p:sp>
      <p:pic>
        <p:nvPicPr>
          <p:cNvPr id="10" name="Content Placeholder 9">
            <a:extLst>
              <a:ext uri="{FF2B5EF4-FFF2-40B4-BE49-F238E27FC236}">
                <a16:creationId xmlns:a16="http://schemas.microsoft.com/office/drawing/2014/main" id="{2C022780-D829-73EA-FF0E-79BB10178DBB}"/>
              </a:ext>
            </a:extLst>
          </p:cNvPr>
          <p:cNvPicPr>
            <a:picLocks noGrp="1" noChangeAspect="1"/>
          </p:cNvPicPr>
          <p:nvPr>
            <p:ph sz="quarter" idx="4"/>
          </p:nvPr>
        </p:nvPicPr>
        <p:blipFill>
          <a:blip r:embed="rId3"/>
          <a:stretch>
            <a:fillRect/>
          </a:stretch>
        </p:blipFill>
        <p:spPr>
          <a:xfrm>
            <a:off x="6539396" y="2710544"/>
            <a:ext cx="5075661" cy="3684943"/>
          </a:xfrm>
          <a:prstGeom prst="rect">
            <a:avLst/>
          </a:prstGeom>
        </p:spPr>
      </p:pic>
    </p:spTree>
    <p:extLst>
      <p:ext uri="{BB962C8B-B14F-4D97-AF65-F5344CB8AC3E}">
        <p14:creationId xmlns:p14="http://schemas.microsoft.com/office/powerpoint/2010/main" val="17281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B96B-E4F9-8CB6-B643-ACB32589C78E}"/>
              </a:ext>
            </a:extLst>
          </p:cNvPr>
          <p:cNvSpPr>
            <a:spLocks noGrp="1"/>
          </p:cNvSpPr>
          <p:nvPr>
            <p:ph type="title"/>
          </p:nvPr>
        </p:nvSpPr>
        <p:spPr>
          <a:xfrm>
            <a:off x="163286" y="97971"/>
            <a:ext cx="11192102" cy="653143"/>
          </a:xfrm>
        </p:spPr>
        <p:txBody>
          <a:bodyPr>
            <a:normAutofit fontScale="90000"/>
          </a:bodyPr>
          <a:lstStyle/>
          <a:p>
            <a:r>
              <a:rPr lang="en-US" b="1" dirty="0">
                <a:solidFill>
                  <a:srgbClr val="FFC000"/>
                </a:solidFill>
                <a:latin typeface="Agency FB" panose="020B0503020202020204" pitchFamily="34" charset="0"/>
              </a:rPr>
              <a:t>7.Sellers Insight</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34DBF65F-3DCC-56DA-D415-A7990F60DDB5}"/>
              </a:ext>
            </a:extLst>
          </p:cNvPr>
          <p:cNvSpPr>
            <a:spLocks noGrp="1"/>
          </p:cNvSpPr>
          <p:nvPr>
            <p:ph type="body" idx="1"/>
          </p:nvPr>
        </p:nvSpPr>
        <p:spPr>
          <a:xfrm>
            <a:off x="7881257" y="1077181"/>
            <a:ext cx="4170816" cy="1753105"/>
          </a:xfrm>
        </p:spPr>
        <p:txBody>
          <a:bodyPr>
            <a:noAutofit/>
          </a:bodyPr>
          <a:lstStyle/>
          <a:p>
            <a:endParaRPr lang="en-US" sz="2000" dirty="0">
              <a:latin typeface="Tw Cen MT" panose="020B0602020104020603" pitchFamily="34" charset="0"/>
            </a:endParaRPr>
          </a:p>
          <a:p>
            <a:endParaRPr lang="en-US" sz="2000" dirty="0">
              <a:latin typeface="Tw Cen MT" panose="020B0602020104020603" pitchFamily="34" charset="0"/>
            </a:endParaRPr>
          </a:p>
          <a:p>
            <a:endParaRPr lang="en-US" sz="2000" dirty="0">
              <a:latin typeface="Tw Cen MT" panose="020B0602020104020603" pitchFamily="34" charset="0"/>
            </a:endParaRPr>
          </a:p>
          <a:p>
            <a:r>
              <a:rPr lang="en-US" sz="2000" dirty="0">
                <a:latin typeface="Tw Cen MT" panose="020B0602020104020603" pitchFamily="34" charset="0"/>
              </a:rPr>
              <a:t>7.Objective :</a:t>
            </a:r>
          </a:p>
          <a:p>
            <a:r>
              <a:rPr lang="en-US" sz="2000" dirty="0">
                <a:solidFill>
                  <a:schemeClr val="accent3"/>
                </a:solidFill>
                <a:latin typeface="Tw Cen MT" panose="020B0602020104020603" pitchFamily="34" charset="0"/>
              </a:rPr>
              <a:t>To highlight potential issues in seller reliability, inventory management, or fulfillment processes.</a:t>
            </a:r>
          </a:p>
          <a:p>
            <a:endParaRPr lang="en-IN" sz="2000" dirty="0">
              <a:latin typeface="Tw Cen MT" panose="020B0602020104020603" pitchFamily="34" charset="0"/>
            </a:endParaRPr>
          </a:p>
        </p:txBody>
      </p:sp>
      <p:pic>
        <p:nvPicPr>
          <p:cNvPr id="8" name="Content Placeholder 7">
            <a:extLst>
              <a:ext uri="{FF2B5EF4-FFF2-40B4-BE49-F238E27FC236}">
                <a16:creationId xmlns:a16="http://schemas.microsoft.com/office/drawing/2014/main" id="{1FE83032-CC23-9A0F-1E39-06F1BD805D7E}"/>
              </a:ext>
            </a:extLst>
          </p:cNvPr>
          <p:cNvPicPr>
            <a:picLocks noGrp="1" noChangeAspect="1"/>
          </p:cNvPicPr>
          <p:nvPr>
            <p:ph sz="half" idx="2"/>
          </p:nvPr>
        </p:nvPicPr>
        <p:blipFill>
          <a:blip r:embed="rId2"/>
          <a:stretch>
            <a:fillRect/>
          </a:stretch>
        </p:blipFill>
        <p:spPr>
          <a:xfrm>
            <a:off x="139927" y="1077181"/>
            <a:ext cx="7556273" cy="3244447"/>
          </a:xfrm>
          <a:prstGeom prst="rect">
            <a:avLst/>
          </a:prstGeom>
        </p:spPr>
      </p:pic>
      <p:sp>
        <p:nvSpPr>
          <p:cNvPr id="5" name="Text Placeholder 4">
            <a:extLst>
              <a:ext uri="{FF2B5EF4-FFF2-40B4-BE49-F238E27FC236}">
                <a16:creationId xmlns:a16="http://schemas.microsoft.com/office/drawing/2014/main" id="{4BD42664-1A9C-333E-DEB2-031B0D62315C}"/>
              </a:ext>
            </a:extLst>
          </p:cNvPr>
          <p:cNvSpPr>
            <a:spLocks noGrp="1"/>
          </p:cNvSpPr>
          <p:nvPr>
            <p:ph type="body" sz="quarter" idx="3"/>
          </p:nvPr>
        </p:nvSpPr>
        <p:spPr>
          <a:xfrm>
            <a:off x="7881257" y="4532715"/>
            <a:ext cx="4170816" cy="2227314"/>
          </a:xfrm>
        </p:spPr>
        <p:txBody>
          <a:bodyPr>
            <a:noAutofit/>
          </a:bodyPr>
          <a:lstStyle/>
          <a:p>
            <a:r>
              <a:rPr lang="en-US" sz="2000" dirty="0">
                <a:latin typeface="Tw Cen MT" panose="020B0602020104020603" pitchFamily="34" charset="0"/>
              </a:rPr>
              <a:t>Insight:</a:t>
            </a:r>
          </a:p>
          <a:p>
            <a:r>
              <a:rPr lang="en-US" sz="2000" b="0" dirty="0">
                <a:solidFill>
                  <a:schemeClr val="accent3"/>
                </a:solidFill>
                <a:latin typeface="Tw Cen MT" panose="020B0602020104020603" pitchFamily="34" charset="0"/>
              </a:rPr>
              <a:t>Sellers with </a:t>
            </a:r>
            <a:r>
              <a:rPr lang="en-US" sz="2000" b="0" dirty="0">
                <a:solidFill>
                  <a:srgbClr val="FFFF00"/>
                </a:solidFill>
                <a:latin typeface="Tw Cen MT" panose="020B0602020104020603" pitchFamily="34" charset="0"/>
              </a:rPr>
              <a:t>high cancellation rates may be negatively impacting customer satisfaction and trust</a:t>
            </a:r>
            <a:r>
              <a:rPr lang="en-US" sz="2000" b="0" dirty="0">
                <a:solidFill>
                  <a:schemeClr val="accent3"/>
                </a:solidFill>
                <a:latin typeface="Tw Cen MT" panose="020B0602020104020603" pitchFamily="34" charset="0"/>
              </a:rPr>
              <a:t>. These sellers should be reviewed for operational inefficiencies, policy violations, or support needs to improve overall marketplace performance.</a:t>
            </a:r>
            <a:endParaRPr lang="en-IN" sz="2000" b="0" dirty="0">
              <a:solidFill>
                <a:schemeClr val="accent3"/>
              </a:solidFill>
              <a:latin typeface="Tw Cen MT" panose="020B0602020104020603" pitchFamily="34" charset="0"/>
            </a:endParaRPr>
          </a:p>
        </p:txBody>
      </p:sp>
      <p:pic>
        <p:nvPicPr>
          <p:cNvPr id="10" name="Content Placeholder 9">
            <a:extLst>
              <a:ext uri="{FF2B5EF4-FFF2-40B4-BE49-F238E27FC236}">
                <a16:creationId xmlns:a16="http://schemas.microsoft.com/office/drawing/2014/main" id="{5B11608B-F8AA-3B34-D24D-D9CBB7A416EC}"/>
              </a:ext>
            </a:extLst>
          </p:cNvPr>
          <p:cNvPicPr>
            <a:picLocks noGrp="1" noChangeAspect="1"/>
          </p:cNvPicPr>
          <p:nvPr>
            <p:ph sz="quarter" idx="4"/>
          </p:nvPr>
        </p:nvPicPr>
        <p:blipFill>
          <a:blip r:embed="rId3"/>
          <a:stretch>
            <a:fillRect/>
          </a:stretch>
        </p:blipFill>
        <p:spPr>
          <a:xfrm>
            <a:off x="139927" y="4532716"/>
            <a:ext cx="7556273" cy="2227313"/>
          </a:xfrm>
          <a:prstGeom prst="rect">
            <a:avLst/>
          </a:prstGeom>
        </p:spPr>
      </p:pic>
    </p:spTree>
    <p:extLst>
      <p:ext uri="{BB962C8B-B14F-4D97-AF65-F5344CB8AC3E}">
        <p14:creationId xmlns:p14="http://schemas.microsoft.com/office/powerpoint/2010/main" val="247855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BC525-AF8C-05AD-654A-151908D65436}"/>
              </a:ext>
            </a:extLst>
          </p:cNvPr>
          <p:cNvPicPr>
            <a:picLocks noChangeAspect="1"/>
          </p:cNvPicPr>
          <p:nvPr/>
        </p:nvPicPr>
        <p:blipFill>
          <a:blip r:embed="rId2"/>
          <a:stretch>
            <a:fillRect/>
          </a:stretch>
        </p:blipFill>
        <p:spPr>
          <a:xfrm>
            <a:off x="0" y="19546"/>
            <a:ext cx="12192000" cy="6838453"/>
          </a:xfrm>
          <a:prstGeom prst="rect">
            <a:avLst/>
          </a:prstGeom>
        </p:spPr>
      </p:pic>
    </p:spTree>
    <p:extLst>
      <p:ext uri="{BB962C8B-B14F-4D97-AF65-F5344CB8AC3E}">
        <p14:creationId xmlns:p14="http://schemas.microsoft.com/office/powerpoint/2010/main" val="569544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9A1BD-9E13-0D17-F07F-B4BD6AC692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7009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669E-979F-4EF6-7C7E-4FD964B54A0B}"/>
              </a:ext>
            </a:extLst>
          </p:cNvPr>
          <p:cNvSpPr>
            <a:spLocks noGrp="1"/>
          </p:cNvSpPr>
          <p:nvPr>
            <p:ph type="title"/>
          </p:nvPr>
        </p:nvSpPr>
        <p:spPr>
          <a:xfrm>
            <a:off x="315686" y="0"/>
            <a:ext cx="4376283" cy="827315"/>
          </a:xfrm>
        </p:spPr>
        <p:txBody>
          <a:bodyPr>
            <a:normAutofit/>
          </a:bodyPr>
          <a:lstStyle/>
          <a:p>
            <a:r>
              <a:rPr lang="en-IN" sz="3600" dirty="0"/>
              <a:t>🧩</a:t>
            </a:r>
            <a:r>
              <a:rPr lang="en-US" sz="3600" dirty="0">
                <a:solidFill>
                  <a:srgbClr val="FF0000"/>
                </a:solidFill>
                <a:latin typeface="Agency FB" panose="020B0503020202020204" pitchFamily="34" charset="0"/>
              </a:rPr>
              <a:t>Dataset Overview:</a:t>
            </a:r>
            <a:endParaRPr lang="en-IN" sz="3600" dirty="0"/>
          </a:p>
        </p:txBody>
      </p:sp>
      <p:sp>
        <p:nvSpPr>
          <p:cNvPr id="3" name="Text Placeholder 2">
            <a:extLst>
              <a:ext uri="{FF2B5EF4-FFF2-40B4-BE49-F238E27FC236}">
                <a16:creationId xmlns:a16="http://schemas.microsoft.com/office/drawing/2014/main" id="{80C3835A-5F27-953A-CFC7-647D55F39A88}"/>
              </a:ext>
            </a:extLst>
          </p:cNvPr>
          <p:cNvSpPr>
            <a:spLocks noGrp="1"/>
          </p:cNvSpPr>
          <p:nvPr>
            <p:ph type="body" idx="1"/>
          </p:nvPr>
        </p:nvSpPr>
        <p:spPr>
          <a:xfrm>
            <a:off x="217714" y="1035843"/>
            <a:ext cx="5780314" cy="500743"/>
          </a:xfrm>
        </p:spPr>
        <p:txBody>
          <a:bodyPr/>
          <a:lstStyle/>
          <a:p>
            <a:r>
              <a:rPr lang="en-IN" dirty="0"/>
              <a:t>🛒 3.Table : Order Items:</a:t>
            </a:r>
          </a:p>
        </p:txBody>
      </p:sp>
      <p:graphicFrame>
        <p:nvGraphicFramePr>
          <p:cNvPr id="7" name="Content Placeholder 6">
            <a:extLst>
              <a:ext uri="{FF2B5EF4-FFF2-40B4-BE49-F238E27FC236}">
                <a16:creationId xmlns:a16="http://schemas.microsoft.com/office/drawing/2014/main" id="{F54116F4-629C-CF17-B41B-3A71D7C179C7}"/>
              </a:ext>
            </a:extLst>
          </p:cNvPr>
          <p:cNvGraphicFramePr>
            <a:graphicFrameLocks noGrp="1"/>
          </p:cNvGraphicFramePr>
          <p:nvPr>
            <p:ph sz="half" idx="2"/>
            <p:extLst>
              <p:ext uri="{D42A27DB-BD31-4B8C-83A1-F6EECF244321}">
                <p14:modId xmlns:p14="http://schemas.microsoft.com/office/powerpoint/2010/main" val="724666638"/>
              </p:ext>
            </p:extLst>
          </p:nvPr>
        </p:nvGraphicFramePr>
        <p:xfrm>
          <a:off x="217714" y="1670277"/>
          <a:ext cx="5780315" cy="5013553"/>
        </p:xfrm>
        <a:graphic>
          <a:graphicData uri="http://schemas.openxmlformats.org/drawingml/2006/table">
            <a:tbl>
              <a:tblPr firstRow="1" bandRow="1">
                <a:tableStyleId>{5C22544A-7EE6-4342-B048-85BDC9FD1C3A}</a:tableStyleId>
              </a:tblPr>
              <a:tblGrid>
                <a:gridCol w="2598512">
                  <a:extLst>
                    <a:ext uri="{9D8B030D-6E8A-4147-A177-3AD203B41FA5}">
                      <a16:colId xmlns:a16="http://schemas.microsoft.com/office/drawing/2014/main" val="1368584474"/>
                    </a:ext>
                  </a:extLst>
                </a:gridCol>
                <a:gridCol w="3181803">
                  <a:extLst>
                    <a:ext uri="{9D8B030D-6E8A-4147-A177-3AD203B41FA5}">
                      <a16:colId xmlns:a16="http://schemas.microsoft.com/office/drawing/2014/main" val="1868573568"/>
                    </a:ext>
                  </a:extLst>
                </a:gridCol>
              </a:tblGrid>
              <a:tr h="383235">
                <a:tc>
                  <a:txBody>
                    <a:bodyPr/>
                    <a:lstStyle/>
                    <a:p>
                      <a:pPr>
                        <a:buNone/>
                      </a:pPr>
                      <a:r>
                        <a:rPr lang="en-IN" dirty="0">
                          <a:latin typeface="Tw Cen MT" panose="020B0602020104020603" pitchFamily="34" charset="0"/>
                        </a:rPr>
                        <a:t>Column</a:t>
                      </a:r>
                    </a:p>
                  </a:txBody>
                  <a:tcPr anchor="ctr"/>
                </a:tc>
                <a:tc>
                  <a:txBody>
                    <a:bodyPr/>
                    <a:lstStyle/>
                    <a:p>
                      <a:pPr>
                        <a:buNone/>
                      </a:pPr>
                      <a:r>
                        <a:rPr lang="en-IN">
                          <a:latin typeface="Tw Cen MT" panose="020B0602020104020603" pitchFamily="34" charset="0"/>
                        </a:rPr>
                        <a:t>Description</a:t>
                      </a:r>
                    </a:p>
                  </a:txBody>
                  <a:tcPr anchor="ctr"/>
                </a:tc>
                <a:extLst>
                  <a:ext uri="{0D108BD9-81ED-4DB2-BD59-A6C34878D82A}">
                    <a16:rowId xmlns:a16="http://schemas.microsoft.com/office/drawing/2014/main" val="614055492"/>
                  </a:ext>
                </a:extLst>
              </a:tr>
              <a:tr h="661474">
                <a:tc>
                  <a:txBody>
                    <a:bodyPr/>
                    <a:lstStyle/>
                    <a:p>
                      <a:pPr>
                        <a:buNone/>
                      </a:pPr>
                      <a:r>
                        <a:rPr lang="en-IN" dirty="0" err="1">
                          <a:latin typeface="Tw Cen MT" panose="020B0602020104020603" pitchFamily="34" charset="0"/>
                        </a:rPr>
                        <a:t>order_id</a:t>
                      </a:r>
                      <a:endParaRPr lang="en-IN" dirty="0">
                        <a:latin typeface="Tw Cen MT" panose="020B0602020104020603" pitchFamily="34" charset="0"/>
                      </a:endParaRPr>
                    </a:p>
                  </a:txBody>
                  <a:tcPr anchor="ctr"/>
                </a:tc>
                <a:tc>
                  <a:txBody>
                    <a:bodyPr/>
                    <a:lstStyle/>
                    <a:p>
                      <a:pPr>
                        <a:buNone/>
                      </a:pPr>
                      <a:r>
                        <a:rPr lang="en-US">
                          <a:latin typeface="Tw Cen MT" panose="020B0602020104020603" pitchFamily="34" charset="0"/>
                        </a:rPr>
                        <a:t>Unique identifier for the order</a:t>
                      </a:r>
                    </a:p>
                  </a:txBody>
                  <a:tcPr anchor="ctr"/>
                </a:tc>
                <a:extLst>
                  <a:ext uri="{0D108BD9-81ED-4DB2-BD59-A6C34878D82A}">
                    <a16:rowId xmlns:a16="http://schemas.microsoft.com/office/drawing/2014/main" val="1378416661"/>
                  </a:ext>
                </a:extLst>
              </a:tr>
              <a:tr h="661474">
                <a:tc>
                  <a:txBody>
                    <a:bodyPr/>
                    <a:lstStyle/>
                    <a:p>
                      <a:pPr>
                        <a:buNone/>
                      </a:pPr>
                      <a:r>
                        <a:rPr lang="en-IN" dirty="0" err="1">
                          <a:latin typeface="Tw Cen MT" panose="020B0602020104020603" pitchFamily="34" charset="0"/>
                        </a:rPr>
                        <a:t>order_item_id</a:t>
                      </a:r>
                      <a:endParaRPr lang="en-IN" dirty="0">
                        <a:latin typeface="Tw Cen MT" panose="020B0602020104020603" pitchFamily="34" charset="0"/>
                      </a:endParaRPr>
                    </a:p>
                  </a:txBody>
                  <a:tcPr anchor="ctr"/>
                </a:tc>
                <a:tc>
                  <a:txBody>
                    <a:bodyPr/>
                    <a:lstStyle/>
                    <a:p>
                      <a:pPr>
                        <a:buNone/>
                      </a:pPr>
                      <a:r>
                        <a:rPr lang="en-US" dirty="0">
                          <a:latin typeface="Tw Cen MT" panose="020B0602020104020603" pitchFamily="34" charset="0"/>
                        </a:rPr>
                        <a:t>Unique identifier for the item in the order</a:t>
                      </a:r>
                    </a:p>
                  </a:txBody>
                  <a:tcPr anchor="ctr"/>
                </a:tc>
                <a:extLst>
                  <a:ext uri="{0D108BD9-81ED-4DB2-BD59-A6C34878D82A}">
                    <a16:rowId xmlns:a16="http://schemas.microsoft.com/office/drawing/2014/main" val="3195931867"/>
                  </a:ext>
                </a:extLst>
              </a:tr>
              <a:tr h="661474">
                <a:tc>
                  <a:txBody>
                    <a:bodyPr/>
                    <a:lstStyle/>
                    <a:p>
                      <a:pPr>
                        <a:buNone/>
                      </a:pPr>
                      <a:r>
                        <a:rPr lang="en-IN">
                          <a:latin typeface="Tw Cen MT" panose="020B0602020104020603" pitchFamily="34" charset="0"/>
                        </a:rPr>
                        <a:t>product_id</a:t>
                      </a:r>
                    </a:p>
                  </a:txBody>
                  <a:tcPr anchor="ctr"/>
                </a:tc>
                <a:tc>
                  <a:txBody>
                    <a:bodyPr/>
                    <a:lstStyle/>
                    <a:p>
                      <a:pPr>
                        <a:buNone/>
                      </a:pPr>
                      <a:r>
                        <a:rPr lang="en-US">
                          <a:latin typeface="Tw Cen MT" panose="020B0602020104020603" pitchFamily="34" charset="0"/>
                        </a:rPr>
                        <a:t>Identifier of the product being ordered</a:t>
                      </a:r>
                    </a:p>
                  </a:txBody>
                  <a:tcPr anchor="ctr"/>
                </a:tc>
                <a:extLst>
                  <a:ext uri="{0D108BD9-81ED-4DB2-BD59-A6C34878D82A}">
                    <a16:rowId xmlns:a16="http://schemas.microsoft.com/office/drawing/2014/main" val="1661372576"/>
                  </a:ext>
                </a:extLst>
              </a:tr>
              <a:tr h="661474">
                <a:tc>
                  <a:txBody>
                    <a:bodyPr/>
                    <a:lstStyle/>
                    <a:p>
                      <a:pPr>
                        <a:buNone/>
                      </a:pPr>
                      <a:r>
                        <a:rPr lang="en-IN">
                          <a:latin typeface="Tw Cen MT" panose="020B0602020104020603" pitchFamily="34" charset="0"/>
                        </a:rPr>
                        <a:t>seller_id</a:t>
                      </a:r>
                    </a:p>
                  </a:txBody>
                  <a:tcPr anchor="ctr"/>
                </a:tc>
                <a:tc>
                  <a:txBody>
                    <a:bodyPr/>
                    <a:lstStyle/>
                    <a:p>
                      <a:pPr>
                        <a:buNone/>
                      </a:pPr>
                      <a:r>
                        <a:rPr lang="en-US">
                          <a:latin typeface="Tw Cen MT" panose="020B0602020104020603" pitchFamily="34" charset="0"/>
                        </a:rPr>
                        <a:t>Identifier of the seller fulfilling the item</a:t>
                      </a:r>
                    </a:p>
                  </a:txBody>
                  <a:tcPr anchor="ctr"/>
                </a:tc>
                <a:extLst>
                  <a:ext uri="{0D108BD9-81ED-4DB2-BD59-A6C34878D82A}">
                    <a16:rowId xmlns:a16="http://schemas.microsoft.com/office/drawing/2014/main" val="2333729990"/>
                  </a:ext>
                </a:extLst>
              </a:tr>
              <a:tr h="661474">
                <a:tc>
                  <a:txBody>
                    <a:bodyPr/>
                    <a:lstStyle/>
                    <a:p>
                      <a:pPr>
                        <a:buNone/>
                      </a:pPr>
                      <a:r>
                        <a:rPr lang="en-IN">
                          <a:latin typeface="Tw Cen MT" panose="020B0602020104020603" pitchFamily="34" charset="0"/>
                        </a:rPr>
                        <a:t>shipping_limit_date</a:t>
                      </a:r>
                    </a:p>
                  </a:txBody>
                  <a:tcPr anchor="ctr"/>
                </a:tc>
                <a:tc>
                  <a:txBody>
                    <a:bodyPr/>
                    <a:lstStyle/>
                    <a:p>
                      <a:pPr>
                        <a:buNone/>
                      </a:pPr>
                      <a:r>
                        <a:rPr lang="en-US">
                          <a:latin typeface="Tw Cen MT" panose="020B0602020104020603" pitchFamily="34" charset="0"/>
                        </a:rPr>
                        <a:t>Latest date by which the item should be shipped</a:t>
                      </a:r>
                    </a:p>
                  </a:txBody>
                  <a:tcPr anchor="ctr"/>
                </a:tc>
                <a:extLst>
                  <a:ext uri="{0D108BD9-81ED-4DB2-BD59-A6C34878D82A}">
                    <a16:rowId xmlns:a16="http://schemas.microsoft.com/office/drawing/2014/main" val="1273819900"/>
                  </a:ext>
                </a:extLst>
              </a:tr>
              <a:tr h="661474">
                <a:tc>
                  <a:txBody>
                    <a:bodyPr/>
                    <a:lstStyle/>
                    <a:p>
                      <a:pPr>
                        <a:buNone/>
                      </a:pPr>
                      <a:r>
                        <a:rPr lang="en-IN">
                          <a:latin typeface="Tw Cen MT" panose="020B0602020104020603" pitchFamily="34" charset="0"/>
                        </a:rPr>
                        <a:t>price</a:t>
                      </a:r>
                    </a:p>
                  </a:txBody>
                  <a:tcPr anchor="ctr"/>
                </a:tc>
                <a:tc>
                  <a:txBody>
                    <a:bodyPr/>
                    <a:lstStyle/>
                    <a:p>
                      <a:pPr>
                        <a:buNone/>
                      </a:pPr>
                      <a:r>
                        <a:rPr lang="en-US">
                          <a:latin typeface="Tw Cen MT" panose="020B0602020104020603" pitchFamily="34" charset="0"/>
                        </a:rPr>
                        <a:t>Price of the individual order item</a:t>
                      </a:r>
                    </a:p>
                  </a:txBody>
                  <a:tcPr anchor="ctr"/>
                </a:tc>
                <a:extLst>
                  <a:ext uri="{0D108BD9-81ED-4DB2-BD59-A6C34878D82A}">
                    <a16:rowId xmlns:a16="http://schemas.microsoft.com/office/drawing/2014/main" val="1216304507"/>
                  </a:ext>
                </a:extLst>
              </a:tr>
              <a:tr h="661474">
                <a:tc>
                  <a:txBody>
                    <a:bodyPr/>
                    <a:lstStyle/>
                    <a:p>
                      <a:pPr>
                        <a:buNone/>
                      </a:pPr>
                      <a:r>
                        <a:rPr lang="en-IN">
                          <a:latin typeface="Tw Cen MT" panose="020B0602020104020603" pitchFamily="34" charset="0"/>
                        </a:rPr>
                        <a:t>freight_value</a:t>
                      </a:r>
                    </a:p>
                  </a:txBody>
                  <a:tcPr anchor="ctr"/>
                </a:tc>
                <a:tc>
                  <a:txBody>
                    <a:bodyPr/>
                    <a:lstStyle/>
                    <a:p>
                      <a:pPr>
                        <a:buNone/>
                      </a:pPr>
                      <a:r>
                        <a:rPr lang="en-US" dirty="0">
                          <a:latin typeface="Tw Cen MT" panose="020B0602020104020603" pitchFamily="34" charset="0"/>
                        </a:rPr>
                        <a:t>Shipping cost associated with the item</a:t>
                      </a:r>
                    </a:p>
                  </a:txBody>
                  <a:tcPr anchor="ctr"/>
                </a:tc>
                <a:extLst>
                  <a:ext uri="{0D108BD9-81ED-4DB2-BD59-A6C34878D82A}">
                    <a16:rowId xmlns:a16="http://schemas.microsoft.com/office/drawing/2014/main" val="3531558286"/>
                  </a:ext>
                </a:extLst>
              </a:tr>
            </a:tbl>
          </a:graphicData>
        </a:graphic>
      </p:graphicFrame>
      <p:sp>
        <p:nvSpPr>
          <p:cNvPr id="5" name="Text Placeholder 4">
            <a:extLst>
              <a:ext uri="{FF2B5EF4-FFF2-40B4-BE49-F238E27FC236}">
                <a16:creationId xmlns:a16="http://schemas.microsoft.com/office/drawing/2014/main" id="{30EEE008-322E-8FDB-0F18-D99425AD96C0}"/>
              </a:ext>
            </a:extLst>
          </p:cNvPr>
          <p:cNvSpPr>
            <a:spLocks noGrp="1"/>
          </p:cNvSpPr>
          <p:nvPr>
            <p:ph type="body" sz="quarter" idx="3"/>
          </p:nvPr>
        </p:nvSpPr>
        <p:spPr>
          <a:xfrm>
            <a:off x="6542766" y="976652"/>
            <a:ext cx="5333547" cy="559934"/>
          </a:xfrm>
        </p:spPr>
        <p:txBody>
          <a:bodyPr/>
          <a:lstStyle/>
          <a:p>
            <a:r>
              <a:rPr lang="en-IN" dirty="0"/>
              <a:t>⭐4.Table : Order_reviews4</a:t>
            </a:r>
          </a:p>
        </p:txBody>
      </p:sp>
      <p:graphicFrame>
        <p:nvGraphicFramePr>
          <p:cNvPr id="8" name="Content Placeholder 7">
            <a:extLst>
              <a:ext uri="{FF2B5EF4-FFF2-40B4-BE49-F238E27FC236}">
                <a16:creationId xmlns:a16="http://schemas.microsoft.com/office/drawing/2014/main" id="{06BB5809-C118-A3A0-49CD-1571D9F1C52F}"/>
              </a:ext>
            </a:extLst>
          </p:cNvPr>
          <p:cNvGraphicFramePr>
            <a:graphicFrameLocks noGrp="1"/>
          </p:cNvGraphicFramePr>
          <p:nvPr>
            <p:ph sz="quarter" idx="4"/>
            <p:extLst>
              <p:ext uri="{D42A27DB-BD31-4B8C-83A1-F6EECF244321}">
                <p14:modId xmlns:p14="http://schemas.microsoft.com/office/powerpoint/2010/main" val="132112993"/>
              </p:ext>
            </p:extLst>
          </p:nvPr>
        </p:nvGraphicFramePr>
        <p:xfrm>
          <a:off x="6542767" y="1670277"/>
          <a:ext cx="5431518" cy="4937353"/>
        </p:xfrm>
        <a:graphic>
          <a:graphicData uri="http://schemas.openxmlformats.org/drawingml/2006/table">
            <a:tbl>
              <a:tblPr firstRow="1" bandRow="1">
                <a:tableStyleId>{5C22544A-7EE6-4342-B048-85BDC9FD1C3A}</a:tableStyleId>
              </a:tblPr>
              <a:tblGrid>
                <a:gridCol w="2692113">
                  <a:extLst>
                    <a:ext uri="{9D8B030D-6E8A-4147-A177-3AD203B41FA5}">
                      <a16:colId xmlns:a16="http://schemas.microsoft.com/office/drawing/2014/main" val="3510954540"/>
                    </a:ext>
                  </a:extLst>
                </a:gridCol>
                <a:gridCol w="2739405">
                  <a:extLst>
                    <a:ext uri="{9D8B030D-6E8A-4147-A177-3AD203B41FA5}">
                      <a16:colId xmlns:a16="http://schemas.microsoft.com/office/drawing/2014/main" val="3353643556"/>
                    </a:ext>
                  </a:extLst>
                </a:gridCol>
              </a:tblGrid>
              <a:tr h="624657">
                <a:tc>
                  <a:txBody>
                    <a:bodyPr/>
                    <a:lstStyle/>
                    <a:p>
                      <a:pPr>
                        <a:buNone/>
                      </a:pPr>
                      <a:r>
                        <a:rPr lang="en-IN" dirty="0">
                          <a:latin typeface="Tw Cen MT" panose="020B0602020104020603" pitchFamily="34" charset="0"/>
                        </a:rPr>
                        <a:t>Column</a:t>
                      </a:r>
                    </a:p>
                  </a:txBody>
                  <a:tcPr anchor="ctr"/>
                </a:tc>
                <a:tc>
                  <a:txBody>
                    <a:bodyPr/>
                    <a:lstStyle/>
                    <a:p>
                      <a:pPr>
                        <a:buNone/>
                      </a:pPr>
                      <a:r>
                        <a:rPr lang="en-IN">
                          <a:latin typeface="Tw Cen MT" panose="020B0602020104020603" pitchFamily="34" charset="0"/>
                        </a:rPr>
                        <a:t>Description</a:t>
                      </a:r>
                    </a:p>
                  </a:txBody>
                  <a:tcPr anchor="ctr"/>
                </a:tc>
                <a:extLst>
                  <a:ext uri="{0D108BD9-81ED-4DB2-BD59-A6C34878D82A}">
                    <a16:rowId xmlns:a16="http://schemas.microsoft.com/office/drawing/2014/main" val="3861017409"/>
                  </a:ext>
                </a:extLst>
              </a:tr>
              <a:tr h="1078174">
                <a:tc>
                  <a:txBody>
                    <a:bodyPr/>
                    <a:lstStyle/>
                    <a:p>
                      <a:pPr>
                        <a:buNone/>
                      </a:pPr>
                      <a:r>
                        <a:rPr lang="en-IN">
                          <a:latin typeface="Tw Cen MT" panose="020B0602020104020603" pitchFamily="34" charset="0"/>
                        </a:rPr>
                        <a:t>review_id</a:t>
                      </a:r>
                    </a:p>
                  </a:txBody>
                  <a:tcPr anchor="ctr"/>
                </a:tc>
                <a:tc>
                  <a:txBody>
                    <a:bodyPr/>
                    <a:lstStyle/>
                    <a:p>
                      <a:pPr>
                        <a:buNone/>
                      </a:pPr>
                      <a:r>
                        <a:rPr lang="en-US">
                          <a:latin typeface="Tw Cen MT" panose="020B0602020104020603" pitchFamily="34" charset="0"/>
                        </a:rPr>
                        <a:t>Unique identifier for each review</a:t>
                      </a:r>
                    </a:p>
                  </a:txBody>
                  <a:tcPr anchor="ctr"/>
                </a:tc>
                <a:extLst>
                  <a:ext uri="{0D108BD9-81ED-4DB2-BD59-A6C34878D82A}">
                    <a16:rowId xmlns:a16="http://schemas.microsoft.com/office/drawing/2014/main" val="1742271017"/>
                  </a:ext>
                </a:extLst>
              </a:tr>
              <a:tr h="1078174">
                <a:tc>
                  <a:txBody>
                    <a:bodyPr/>
                    <a:lstStyle/>
                    <a:p>
                      <a:pPr>
                        <a:buNone/>
                      </a:pPr>
                      <a:r>
                        <a:rPr lang="en-IN">
                          <a:latin typeface="Tw Cen MT" panose="020B0602020104020603" pitchFamily="34" charset="0"/>
                        </a:rPr>
                        <a:t>order_id</a:t>
                      </a:r>
                    </a:p>
                  </a:txBody>
                  <a:tcPr anchor="ctr"/>
                </a:tc>
                <a:tc>
                  <a:txBody>
                    <a:bodyPr/>
                    <a:lstStyle/>
                    <a:p>
                      <a:pPr>
                        <a:buNone/>
                      </a:pPr>
                      <a:r>
                        <a:rPr lang="en-US">
                          <a:latin typeface="Tw Cen MT" panose="020B0602020104020603" pitchFamily="34" charset="0"/>
                        </a:rPr>
                        <a:t>Identifier of the order being reviewed</a:t>
                      </a:r>
                    </a:p>
                  </a:txBody>
                  <a:tcPr anchor="ctr"/>
                </a:tc>
                <a:extLst>
                  <a:ext uri="{0D108BD9-81ED-4DB2-BD59-A6C34878D82A}">
                    <a16:rowId xmlns:a16="http://schemas.microsoft.com/office/drawing/2014/main" val="1216470760"/>
                  </a:ext>
                </a:extLst>
              </a:tr>
              <a:tr h="1078174">
                <a:tc>
                  <a:txBody>
                    <a:bodyPr/>
                    <a:lstStyle/>
                    <a:p>
                      <a:pPr>
                        <a:buNone/>
                      </a:pPr>
                      <a:r>
                        <a:rPr lang="en-IN" dirty="0" err="1">
                          <a:latin typeface="Tw Cen MT" panose="020B0602020104020603" pitchFamily="34" charset="0"/>
                        </a:rPr>
                        <a:t>review_score</a:t>
                      </a:r>
                      <a:endParaRPr lang="en-IN" dirty="0">
                        <a:latin typeface="Tw Cen MT" panose="020B0602020104020603" pitchFamily="34" charset="0"/>
                      </a:endParaRPr>
                    </a:p>
                  </a:txBody>
                  <a:tcPr anchor="ctr"/>
                </a:tc>
                <a:tc>
                  <a:txBody>
                    <a:bodyPr/>
                    <a:lstStyle/>
                    <a:p>
                      <a:pPr>
                        <a:buNone/>
                      </a:pPr>
                      <a:r>
                        <a:rPr lang="en-US">
                          <a:latin typeface="Tw Cen MT" panose="020B0602020104020603" pitchFamily="34" charset="0"/>
                        </a:rPr>
                        <a:t>Rating given by the customer (e.g., 1-5)</a:t>
                      </a:r>
                    </a:p>
                  </a:txBody>
                  <a:tcPr anchor="ctr"/>
                </a:tc>
                <a:extLst>
                  <a:ext uri="{0D108BD9-81ED-4DB2-BD59-A6C34878D82A}">
                    <a16:rowId xmlns:a16="http://schemas.microsoft.com/office/drawing/2014/main" val="3600299181"/>
                  </a:ext>
                </a:extLst>
              </a:tr>
              <a:tr h="1078174">
                <a:tc>
                  <a:txBody>
                    <a:bodyPr/>
                    <a:lstStyle/>
                    <a:p>
                      <a:pPr>
                        <a:buNone/>
                      </a:pPr>
                      <a:r>
                        <a:rPr lang="en-IN" dirty="0" err="1">
                          <a:latin typeface="Tw Cen MT" panose="020B0602020104020603" pitchFamily="34" charset="0"/>
                        </a:rPr>
                        <a:t>review_comment_title</a:t>
                      </a:r>
                      <a:endParaRPr lang="en-IN" dirty="0">
                        <a:latin typeface="Tw Cen MT" panose="020B0602020104020603" pitchFamily="34" charset="0"/>
                      </a:endParaRPr>
                    </a:p>
                  </a:txBody>
                  <a:tcPr anchor="ctr"/>
                </a:tc>
                <a:tc>
                  <a:txBody>
                    <a:bodyPr/>
                    <a:lstStyle/>
                    <a:p>
                      <a:pPr>
                        <a:buNone/>
                      </a:pPr>
                      <a:r>
                        <a:rPr lang="en-US" dirty="0">
                          <a:latin typeface="Tw Cen MT" panose="020B0602020104020603" pitchFamily="34" charset="0"/>
                        </a:rPr>
                        <a:t>Title or summary of the customer’s review</a:t>
                      </a:r>
                    </a:p>
                  </a:txBody>
                  <a:tcPr anchor="ctr"/>
                </a:tc>
                <a:extLst>
                  <a:ext uri="{0D108BD9-81ED-4DB2-BD59-A6C34878D82A}">
                    <a16:rowId xmlns:a16="http://schemas.microsoft.com/office/drawing/2014/main" val="1411510125"/>
                  </a:ext>
                </a:extLst>
              </a:tr>
            </a:tbl>
          </a:graphicData>
        </a:graphic>
      </p:graphicFrame>
    </p:spTree>
    <p:extLst>
      <p:ext uri="{BB962C8B-B14F-4D97-AF65-F5344CB8AC3E}">
        <p14:creationId xmlns:p14="http://schemas.microsoft.com/office/powerpoint/2010/main" val="923293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E3-F4DF-67B9-E304-3FD002493A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0064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66108-10B0-7F86-5D3A-B730E35D8D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392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0211-7108-A43F-AD3A-FD264F8A8667}"/>
              </a:ext>
            </a:extLst>
          </p:cNvPr>
          <p:cNvSpPr>
            <a:spLocks noGrp="1"/>
          </p:cNvSpPr>
          <p:nvPr>
            <p:ph type="title"/>
          </p:nvPr>
        </p:nvSpPr>
        <p:spPr>
          <a:xfrm>
            <a:off x="0" y="-1"/>
            <a:ext cx="12192000" cy="1197429"/>
          </a:xfrm>
        </p:spPr>
        <p:txBody>
          <a:bodyPr>
            <a:normAutofit/>
          </a:bodyPr>
          <a:lstStyle/>
          <a:p>
            <a:r>
              <a:rPr lang="en-US" sz="3200" b="1" dirty="0">
                <a:latin typeface="Agency FB" panose="020B0503020202020204" pitchFamily="34" charset="0"/>
              </a:rPr>
              <a:t>Conclusion:</a:t>
            </a:r>
            <a:br>
              <a:rPr lang="en-US" sz="2000" dirty="0"/>
            </a:br>
            <a:r>
              <a:rPr lang="en-US" sz="2000" dirty="0">
                <a:solidFill>
                  <a:srgbClr val="FFFF00"/>
                </a:solidFill>
                <a:latin typeface="Tw Cen MT" panose="020B0602020104020603" pitchFamily="34" charset="0"/>
              </a:rPr>
              <a:t>The analysis of Target Corporation’s e-commerce sales (2016–2018) reveals a strong and growing retail performance driven by a few key product categories, regions, and customer behaviors:</a:t>
            </a:r>
            <a:endParaRPr lang="en-IN" sz="2000" dirty="0">
              <a:solidFill>
                <a:srgbClr val="FFFF00"/>
              </a:solidFill>
            </a:endParaRPr>
          </a:p>
        </p:txBody>
      </p:sp>
      <p:graphicFrame>
        <p:nvGraphicFramePr>
          <p:cNvPr id="4" name="Content Placeholder 3">
            <a:extLst>
              <a:ext uri="{FF2B5EF4-FFF2-40B4-BE49-F238E27FC236}">
                <a16:creationId xmlns:a16="http://schemas.microsoft.com/office/drawing/2014/main" id="{687AB649-4545-99D1-EC71-D5021CA94B8F}"/>
              </a:ext>
            </a:extLst>
          </p:cNvPr>
          <p:cNvGraphicFramePr>
            <a:graphicFrameLocks noGrp="1"/>
          </p:cNvGraphicFramePr>
          <p:nvPr>
            <p:ph idx="1"/>
            <p:extLst>
              <p:ext uri="{D42A27DB-BD31-4B8C-83A1-F6EECF244321}">
                <p14:modId xmlns:p14="http://schemas.microsoft.com/office/powerpoint/2010/main" val="636896779"/>
              </p:ext>
            </p:extLst>
          </p:nvPr>
        </p:nvGraphicFramePr>
        <p:xfrm>
          <a:off x="130629" y="1230086"/>
          <a:ext cx="11952514" cy="5529942"/>
        </p:xfrm>
        <a:graphic>
          <a:graphicData uri="http://schemas.openxmlformats.org/drawingml/2006/table">
            <a:tbl>
              <a:tblPr firstRow="1" bandRow="1">
                <a:tableStyleId>{5C22544A-7EE6-4342-B048-85BDC9FD1C3A}</a:tableStyleId>
              </a:tblPr>
              <a:tblGrid>
                <a:gridCol w="2589713">
                  <a:extLst>
                    <a:ext uri="{9D8B030D-6E8A-4147-A177-3AD203B41FA5}">
                      <a16:colId xmlns:a16="http://schemas.microsoft.com/office/drawing/2014/main" val="2028868799"/>
                    </a:ext>
                  </a:extLst>
                </a:gridCol>
                <a:gridCol w="4216580">
                  <a:extLst>
                    <a:ext uri="{9D8B030D-6E8A-4147-A177-3AD203B41FA5}">
                      <a16:colId xmlns:a16="http://schemas.microsoft.com/office/drawing/2014/main" val="1439055541"/>
                    </a:ext>
                  </a:extLst>
                </a:gridCol>
                <a:gridCol w="5146221">
                  <a:extLst>
                    <a:ext uri="{9D8B030D-6E8A-4147-A177-3AD203B41FA5}">
                      <a16:colId xmlns:a16="http://schemas.microsoft.com/office/drawing/2014/main" val="898767813"/>
                    </a:ext>
                  </a:extLst>
                </a:gridCol>
              </a:tblGrid>
              <a:tr h="574168">
                <a:tc>
                  <a:txBody>
                    <a:bodyPr/>
                    <a:lstStyle/>
                    <a:p>
                      <a:pPr>
                        <a:buNone/>
                      </a:pPr>
                      <a:r>
                        <a:rPr lang="en-IN" sz="1600" b="0" dirty="0">
                          <a:latin typeface="Comic Sans MS" panose="030F0702030302020204" pitchFamily="66" charset="0"/>
                        </a:rPr>
                        <a:t>Category</a:t>
                      </a:r>
                    </a:p>
                  </a:txBody>
                  <a:tcPr anchor="ctr"/>
                </a:tc>
                <a:tc>
                  <a:txBody>
                    <a:bodyPr/>
                    <a:lstStyle/>
                    <a:p>
                      <a:pPr>
                        <a:buNone/>
                      </a:pPr>
                      <a:r>
                        <a:rPr lang="en-IN" sz="1600" b="1" dirty="0">
                          <a:latin typeface="Comic Sans MS" panose="030F0702030302020204" pitchFamily="66" charset="0"/>
                        </a:rPr>
                        <a:t>Insight</a:t>
                      </a:r>
                      <a:endParaRPr lang="en-IN" sz="1600" dirty="0">
                        <a:latin typeface="Comic Sans MS" panose="030F0702030302020204" pitchFamily="66" charset="0"/>
                      </a:endParaRPr>
                    </a:p>
                  </a:txBody>
                  <a:tcPr anchor="ctr"/>
                </a:tc>
                <a:tc>
                  <a:txBody>
                    <a:bodyPr/>
                    <a:lstStyle/>
                    <a:p>
                      <a:pPr>
                        <a:buNone/>
                      </a:pPr>
                      <a:r>
                        <a:rPr lang="en-IN" sz="1600" b="1"/>
                        <a:t>Reason / Interpretation</a:t>
                      </a:r>
                    </a:p>
                  </a:txBody>
                  <a:tcPr anchor="ctr"/>
                </a:tc>
                <a:extLst>
                  <a:ext uri="{0D108BD9-81ED-4DB2-BD59-A6C34878D82A}">
                    <a16:rowId xmlns:a16="http://schemas.microsoft.com/office/drawing/2014/main" val="2131853548"/>
                  </a:ext>
                </a:extLst>
              </a:tr>
              <a:tr h="1054420">
                <a:tc>
                  <a:txBody>
                    <a:bodyPr/>
                    <a:lstStyle/>
                    <a:p>
                      <a:pPr>
                        <a:buNone/>
                      </a:pPr>
                      <a:r>
                        <a:rPr lang="en-IN" sz="1600" b="0">
                          <a:latin typeface="Comic Sans MS" panose="030F0702030302020204" pitchFamily="66" charset="0"/>
                        </a:rPr>
                        <a:t>1. Sales Growth</a:t>
                      </a:r>
                    </a:p>
                  </a:txBody>
                  <a:tcPr anchor="ctr"/>
                </a:tc>
                <a:tc>
                  <a:txBody>
                    <a:bodyPr/>
                    <a:lstStyle/>
                    <a:p>
                      <a:pPr>
                        <a:buNone/>
                      </a:pPr>
                      <a:r>
                        <a:rPr lang="en-US" sz="1600" b="0" dirty="0">
                          <a:latin typeface="+mn-lt"/>
                        </a:rPr>
                        <a:t>Monthly revenue showed a steady </a:t>
                      </a:r>
                      <a:r>
                        <a:rPr lang="en-US" sz="1600" b="1" dirty="0">
                          <a:latin typeface="+mn-lt"/>
                        </a:rPr>
                        <a:t>upward trend </a:t>
                      </a:r>
                      <a:r>
                        <a:rPr lang="en-US" sz="1600" b="0" dirty="0">
                          <a:latin typeface="+mn-lt"/>
                        </a:rPr>
                        <a:t>throughout 2017</a:t>
                      </a:r>
                      <a:r>
                        <a:rPr lang="en-US" sz="1600" b="1" dirty="0">
                          <a:latin typeface="+mn-lt"/>
                        </a:rPr>
                        <a:t>, peaking in November 2017.</a:t>
                      </a:r>
                    </a:p>
                  </a:txBody>
                  <a:tcPr anchor="ctr"/>
                </a:tc>
                <a:tc>
                  <a:txBody>
                    <a:bodyPr/>
                    <a:lstStyle/>
                    <a:p>
                      <a:pPr>
                        <a:buNone/>
                      </a:pPr>
                      <a:r>
                        <a:rPr lang="en-US" sz="1600" b="0" dirty="0"/>
                        <a:t>The rise was mainly due to </a:t>
                      </a:r>
                      <a:r>
                        <a:rPr lang="en-US" sz="1600" b="1" dirty="0"/>
                        <a:t>Black Friday promotions, holiday shopping season, and increased e-commerce activity during Q4.</a:t>
                      </a:r>
                    </a:p>
                  </a:txBody>
                  <a:tcPr anchor="ctr"/>
                </a:tc>
                <a:extLst>
                  <a:ext uri="{0D108BD9-81ED-4DB2-BD59-A6C34878D82A}">
                    <a16:rowId xmlns:a16="http://schemas.microsoft.com/office/drawing/2014/main" val="3545642043"/>
                  </a:ext>
                </a:extLst>
              </a:tr>
              <a:tr h="1054420">
                <a:tc>
                  <a:txBody>
                    <a:bodyPr/>
                    <a:lstStyle/>
                    <a:p>
                      <a:pPr>
                        <a:buNone/>
                      </a:pPr>
                      <a:r>
                        <a:rPr lang="en-IN" sz="1600" b="0">
                          <a:latin typeface="Comic Sans MS" panose="030F0702030302020204" pitchFamily="66" charset="0"/>
                        </a:rPr>
                        <a:t>2. Top-Performing Categories</a:t>
                      </a:r>
                    </a:p>
                  </a:txBody>
                  <a:tcPr anchor="ctr"/>
                </a:tc>
                <a:tc>
                  <a:txBody>
                    <a:bodyPr/>
                    <a:lstStyle/>
                    <a:p>
                      <a:pPr>
                        <a:buNone/>
                      </a:pPr>
                      <a:r>
                        <a:rPr lang="en-US" sz="1600" b="1" dirty="0">
                          <a:latin typeface="+mn-lt"/>
                        </a:rPr>
                        <a:t>Health &amp; Beauty and Bed, Table &amp; Bath </a:t>
                      </a:r>
                      <a:r>
                        <a:rPr lang="en-US" sz="1600" b="0" dirty="0">
                          <a:latin typeface="+mn-lt"/>
                        </a:rPr>
                        <a:t>were the highest revenue-generating categories.</a:t>
                      </a:r>
                    </a:p>
                  </a:txBody>
                  <a:tcPr anchor="ctr"/>
                </a:tc>
                <a:tc>
                  <a:txBody>
                    <a:bodyPr/>
                    <a:lstStyle/>
                    <a:p>
                      <a:pPr>
                        <a:buNone/>
                      </a:pPr>
                      <a:r>
                        <a:rPr lang="en-US" sz="1600" b="0" dirty="0"/>
                        <a:t>Reflects strong consumer preference </a:t>
                      </a:r>
                      <a:r>
                        <a:rPr lang="en-US" sz="1600" b="1" dirty="0"/>
                        <a:t>for personal care and lifestyle products,</a:t>
                      </a:r>
                      <a:r>
                        <a:rPr lang="en-US" sz="1600" b="0" dirty="0"/>
                        <a:t> which are recurring purchase items.</a:t>
                      </a:r>
                    </a:p>
                  </a:txBody>
                  <a:tcPr anchor="ctr"/>
                </a:tc>
                <a:extLst>
                  <a:ext uri="{0D108BD9-81ED-4DB2-BD59-A6C34878D82A}">
                    <a16:rowId xmlns:a16="http://schemas.microsoft.com/office/drawing/2014/main" val="2632948293"/>
                  </a:ext>
                </a:extLst>
              </a:tr>
              <a:tr h="1054420">
                <a:tc>
                  <a:txBody>
                    <a:bodyPr/>
                    <a:lstStyle/>
                    <a:p>
                      <a:pPr>
                        <a:buNone/>
                      </a:pPr>
                      <a:r>
                        <a:rPr lang="en-IN" sz="1600" b="0" dirty="0">
                          <a:latin typeface="Comic Sans MS" panose="030F0702030302020204" pitchFamily="66" charset="0"/>
                        </a:rPr>
                        <a:t>3. Geographic Insights</a:t>
                      </a:r>
                    </a:p>
                  </a:txBody>
                  <a:tcPr anchor="ctr"/>
                </a:tc>
                <a:tc>
                  <a:txBody>
                    <a:bodyPr/>
                    <a:lstStyle/>
                    <a:p>
                      <a:pPr>
                        <a:buNone/>
                      </a:pPr>
                      <a:r>
                        <a:rPr lang="en-US" sz="1600" b="1" dirty="0">
                          <a:latin typeface="+mn-lt"/>
                        </a:rPr>
                        <a:t>São Paulo (SP) </a:t>
                      </a:r>
                      <a:r>
                        <a:rPr lang="en-US" sz="1600" b="0" dirty="0">
                          <a:latin typeface="+mn-lt"/>
                        </a:rPr>
                        <a:t>dominates both in customer base and total revenue.</a:t>
                      </a:r>
                    </a:p>
                  </a:txBody>
                  <a:tcPr anchor="ctr"/>
                </a:tc>
                <a:tc>
                  <a:txBody>
                    <a:bodyPr/>
                    <a:lstStyle/>
                    <a:p>
                      <a:pPr>
                        <a:buNone/>
                      </a:pPr>
                      <a:r>
                        <a:rPr lang="en-US" sz="1600" b="1" dirty="0"/>
                        <a:t>São Paulo is Brazil’s largest economic hub </a:t>
                      </a:r>
                      <a:r>
                        <a:rPr lang="en-US" sz="1600" b="0" dirty="0"/>
                        <a:t>with high population density and online shopping adoption, but overreliance poses market concentration risk.</a:t>
                      </a:r>
                    </a:p>
                  </a:txBody>
                  <a:tcPr anchor="ctr"/>
                </a:tc>
                <a:extLst>
                  <a:ext uri="{0D108BD9-81ED-4DB2-BD59-A6C34878D82A}">
                    <a16:rowId xmlns:a16="http://schemas.microsoft.com/office/drawing/2014/main" val="981847973"/>
                  </a:ext>
                </a:extLst>
              </a:tr>
              <a:tr h="1054420">
                <a:tc>
                  <a:txBody>
                    <a:bodyPr/>
                    <a:lstStyle/>
                    <a:p>
                      <a:pPr>
                        <a:buNone/>
                      </a:pPr>
                      <a:r>
                        <a:rPr lang="en-IN" sz="1600" b="0">
                          <a:latin typeface="Comic Sans MS" panose="030F0702030302020204" pitchFamily="66" charset="0"/>
                        </a:rPr>
                        <a:t>4. Operational Efficiency</a:t>
                      </a:r>
                    </a:p>
                  </a:txBody>
                  <a:tcPr anchor="ctr"/>
                </a:tc>
                <a:tc>
                  <a:txBody>
                    <a:bodyPr/>
                    <a:lstStyle/>
                    <a:p>
                      <a:pPr>
                        <a:buNone/>
                      </a:pPr>
                      <a:r>
                        <a:rPr lang="en-US" sz="1600" b="0" dirty="0">
                          <a:latin typeface="+mn-lt"/>
                        </a:rPr>
                        <a:t>Overall </a:t>
                      </a:r>
                      <a:r>
                        <a:rPr lang="en-US" sz="1600" b="1" dirty="0">
                          <a:latin typeface="+mn-lt"/>
                        </a:rPr>
                        <a:t>97% order fulfillment rate</a:t>
                      </a:r>
                      <a:r>
                        <a:rPr lang="en-US" sz="1600" b="0" dirty="0">
                          <a:latin typeface="+mn-lt"/>
                        </a:rPr>
                        <a:t>, though states like </a:t>
                      </a:r>
                      <a:r>
                        <a:rPr lang="en-US" sz="1600" b="1" dirty="0">
                          <a:latin typeface="+mn-lt"/>
                        </a:rPr>
                        <a:t>RR and ES </a:t>
                      </a:r>
                      <a:r>
                        <a:rPr lang="en-US" sz="1600" b="0" dirty="0">
                          <a:latin typeface="+mn-lt"/>
                        </a:rPr>
                        <a:t>faced long delivery times (up to 210 days).</a:t>
                      </a:r>
                    </a:p>
                  </a:txBody>
                  <a:tcPr anchor="ctr"/>
                </a:tc>
                <a:tc>
                  <a:txBody>
                    <a:bodyPr/>
                    <a:lstStyle/>
                    <a:p>
                      <a:pPr>
                        <a:buNone/>
                      </a:pPr>
                      <a:r>
                        <a:rPr lang="en-US" sz="1600" b="0" dirty="0"/>
                        <a:t>Indicates </a:t>
                      </a:r>
                      <a:r>
                        <a:rPr lang="en-US" sz="1600" b="1" dirty="0"/>
                        <a:t>strong order processing efficiency overall, </a:t>
                      </a:r>
                      <a:r>
                        <a:rPr lang="en-US" sz="1600" b="0" dirty="0"/>
                        <a:t>but logistical and distance-related challenges in remote regions.</a:t>
                      </a:r>
                    </a:p>
                  </a:txBody>
                  <a:tcPr anchor="ctr"/>
                </a:tc>
                <a:extLst>
                  <a:ext uri="{0D108BD9-81ED-4DB2-BD59-A6C34878D82A}">
                    <a16:rowId xmlns:a16="http://schemas.microsoft.com/office/drawing/2014/main" val="3156717214"/>
                  </a:ext>
                </a:extLst>
              </a:tr>
              <a:tr h="738094">
                <a:tc>
                  <a:txBody>
                    <a:bodyPr/>
                    <a:lstStyle/>
                    <a:p>
                      <a:pPr>
                        <a:buNone/>
                      </a:pPr>
                      <a:r>
                        <a:rPr lang="en-IN" sz="1600" b="0" dirty="0">
                          <a:latin typeface="Comic Sans MS" panose="030F0702030302020204" pitchFamily="66" charset="0"/>
                        </a:rPr>
                        <a:t>5. Delivery Delays</a:t>
                      </a:r>
                    </a:p>
                  </a:txBody>
                  <a:tcPr anchor="ctr"/>
                </a:tc>
                <a:tc>
                  <a:txBody>
                    <a:bodyPr/>
                    <a:lstStyle/>
                    <a:p>
                      <a:pPr>
                        <a:buNone/>
                      </a:pPr>
                      <a:r>
                        <a:rPr lang="en-US" sz="1600" b="0" dirty="0">
                          <a:latin typeface="+mn-lt"/>
                        </a:rPr>
                        <a:t>Most delayed and canceled orders occurred in </a:t>
                      </a:r>
                      <a:r>
                        <a:rPr lang="en-US" sz="1600" b="1" dirty="0">
                          <a:latin typeface="+mn-lt"/>
                        </a:rPr>
                        <a:t>São Paulo.</a:t>
                      </a:r>
                    </a:p>
                  </a:txBody>
                  <a:tcPr anchor="ctr"/>
                </a:tc>
                <a:tc>
                  <a:txBody>
                    <a:bodyPr/>
                    <a:lstStyle/>
                    <a:p>
                      <a:pPr>
                        <a:buNone/>
                      </a:pPr>
                      <a:r>
                        <a:rPr lang="en-US" sz="1600" b="0" dirty="0"/>
                        <a:t>Heavy demand and logistics congestion in </a:t>
                      </a:r>
                      <a:r>
                        <a:rPr lang="en-US" sz="1600" b="1" dirty="0"/>
                        <a:t>high-order regions </a:t>
                      </a:r>
                      <a:r>
                        <a:rPr lang="en-US" sz="1600" b="0" dirty="0"/>
                        <a:t>likely caused delivery bottlenecks.</a:t>
                      </a:r>
                    </a:p>
                  </a:txBody>
                  <a:tcPr anchor="ctr"/>
                </a:tc>
                <a:extLst>
                  <a:ext uri="{0D108BD9-81ED-4DB2-BD59-A6C34878D82A}">
                    <a16:rowId xmlns:a16="http://schemas.microsoft.com/office/drawing/2014/main" val="47662032"/>
                  </a:ext>
                </a:extLst>
              </a:tr>
            </a:tbl>
          </a:graphicData>
        </a:graphic>
      </p:graphicFrame>
    </p:spTree>
    <p:extLst>
      <p:ext uri="{BB962C8B-B14F-4D97-AF65-F5344CB8AC3E}">
        <p14:creationId xmlns:p14="http://schemas.microsoft.com/office/powerpoint/2010/main" val="974480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C7D4EE4-6F5E-66C1-F466-5D74CA237FFE}"/>
              </a:ext>
            </a:extLst>
          </p:cNvPr>
          <p:cNvGraphicFramePr>
            <a:graphicFrameLocks noGrp="1"/>
          </p:cNvGraphicFramePr>
          <p:nvPr>
            <p:extLst>
              <p:ext uri="{D42A27DB-BD31-4B8C-83A1-F6EECF244321}">
                <p14:modId xmlns:p14="http://schemas.microsoft.com/office/powerpoint/2010/main" val="3673715319"/>
              </p:ext>
            </p:extLst>
          </p:nvPr>
        </p:nvGraphicFramePr>
        <p:xfrm>
          <a:off x="-1" y="0"/>
          <a:ext cx="12311743" cy="6858000"/>
        </p:xfrm>
        <a:graphic>
          <a:graphicData uri="http://schemas.openxmlformats.org/drawingml/2006/table">
            <a:tbl>
              <a:tblPr firstRow="1" bandRow="1">
                <a:tableStyleId>{5C22544A-7EE6-4342-B048-85BDC9FD1C3A}</a:tableStyleId>
              </a:tblPr>
              <a:tblGrid>
                <a:gridCol w="2942642">
                  <a:extLst>
                    <a:ext uri="{9D8B030D-6E8A-4147-A177-3AD203B41FA5}">
                      <a16:colId xmlns:a16="http://schemas.microsoft.com/office/drawing/2014/main" val="2189941674"/>
                    </a:ext>
                  </a:extLst>
                </a:gridCol>
                <a:gridCol w="5265187">
                  <a:extLst>
                    <a:ext uri="{9D8B030D-6E8A-4147-A177-3AD203B41FA5}">
                      <a16:colId xmlns:a16="http://schemas.microsoft.com/office/drawing/2014/main" val="2328327977"/>
                    </a:ext>
                  </a:extLst>
                </a:gridCol>
                <a:gridCol w="4103914">
                  <a:extLst>
                    <a:ext uri="{9D8B030D-6E8A-4147-A177-3AD203B41FA5}">
                      <a16:colId xmlns:a16="http://schemas.microsoft.com/office/drawing/2014/main" val="3733160081"/>
                    </a:ext>
                  </a:extLst>
                </a:gridCol>
              </a:tblGrid>
              <a:tr h="418641">
                <a:tc>
                  <a:txBody>
                    <a:bodyPr/>
                    <a:lstStyle/>
                    <a:p>
                      <a:pPr>
                        <a:buNone/>
                      </a:pPr>
                      <a:r>
                        <a:rPr lang="en-IN" b="0" dirty="0">
                          <a:latin typeface="Comic Sans MS" panose="030F0702030302020204" pitchFamily="66" charset="0"/>
                        </a:rPr>
                        <a:t>Category</a:t>
                      </a:r>
                    </a:p>
                  </a:txBody>
                  <a:tcPr anchor="ctr"/>
                </a:tc>
                <a:tc>
                  <a:txBody>
                    <a:bodyPr/>
                    <a:lstStyle/>
                    <a:p>
                      <a:pPr>
                        <a:buNone/>
                      </a:pPr>
                      <a:r>
                        <a:rPr lang="en-IN" b="1">
                          <a:latin typeface="+mn-lt"/>
                        </a:rPr>
                        <a:t>Insight</a:t>
                      </a:r>
                      <a:endParaRPr lang="en-IN">
                        <a:latin typeface="+mn-lt"/>
                      </a:endParaRPr>
                    </a:p>
                  </a:txBody>
                  <a:tcPr anchor="ctr"/>
                </a:tc>
                <a:tc>
                  <a:txBody>
                    <a:bodyPr/>
                    <a:lstStyle/>
                    <a:p>
                      <a:pPr>
                        <a:buNone/>
                      </a:pPr>
                      <a:r>
                        <a:rPr lang="en-IN" b="1">
                          <a:latin typeface="+mn-lt"/>
                        </a:rPr>
                        <a:t>Reason / Interpretation</a:t>
                      </a:r>
                      <a:endParaRPr lang="en-IN">
                        <a:latin typeface="+mn-lt"/>
                      </a:endParaRPr>
                    </a:p>
                  </a:txBody>
                  <a:tcPr anchor="ctr"/>
                </a:tc>
                <a:extLst>
                  <a:ext uri="{0D108BD9-81ED-4DB2-BD59-A6C34878D82A}">
                    <a16:rowId xmlns:a16="http://schemas.microsoft.com/office/drawing/2014/main" val="4084259296"/>
                  </a:ext>
                </a:extLst>
              </a:tr>
              <a:tr h="1223176">
                <a:tc>
                  <a:txBody>
                    <a:bodyPr/>
                    <a:lstStyle/>
                    <a:p>
                      <a:pPr>
                        <a:buNone/>
                      </a:pPr>
                      <a:r>
                        <a:rPr lang="en-IN" b="0" dirty="0">
                          <a:latin typeface="Comic Sans MS" panose="030F0702030302020204" pitchFamily="66" charset="0"/>
                        </a:rPr>
                        <a:t>6. Customer Satisfaction</a:t>
                      </a:r>
                    </a:p>
                  </a:txBody>
                  <a:tcPr anchor="ctr"/>
                </a:tc>
                <a:tc>
                  <a:txBody>
                    <a:bodyPr/>
                    <a:lstStyle/>
                    <a:p>
                      <a:pPr>
                        <a:buNone/>
                      </a:pPr>
                      <a:r>
                        <a:rPr lang="en-US">
                          <a:latin typeface="+mn-lt"/>
                        </a:rPr>
                        <a:t>Most reviews are </a:t>
                      </a:r>
                      <a:r>
                        <a:rPr lang="en-US" b="1">
                          <a:latin typeface="+mn-lt"/>
                        </a:rPr>
                        <a:t>4–5 stars</a:t>
                      </a:r>
                      <a:r>
                        <a:rPr lang="en-US">
                          <a:latin typeface="+mn-lt"/>
                        </a:rPr>
                        <a:t>, showing strong satisfaction; however, </a:t>
                      </a:r>
                      <a:r>
                        <a:rPr lang="en-US" b="1">
                          <a:latin typeface="+mn-lt"/>
                        </a:rPr>
                        <a:t>Insurance &amp; Services</a:t>
                      </a:r>
                      <a:r>
                        <a:rPr lang="en-US">
                          <a:latin typeface="+mn-lt"/>
                        </a:rPr>
                        <a:t> received lower ratings.</a:t>
                      </a:r>
                    </a:p>
                  </a:txBody>
                  <a:tcPr anchor="ctr"/>
                </a:tc>
                <a:tc>
                  <a:txBody>
                    <a:bodyPr/>
                    <a:lstStyle/>
                    <a:p>
                      <a:pPr>
                        <a:buNone/>
                      </a:pPr>
                      <a:r>
                        <a:rPr lang="en-US">
                          <a:latin typeface="+mn-lt"/>
                        </a:rPr>
                        <a:t>Indicates </a:t>
                      </a:r>
                      <a:r>
                        <a:rPr lang="en-US" b="1">
                          <a:latin typeface="+mn-lt"/>
                        </a:rPr>
                        <a:t>overall positive customer experience</a:t>
                      </a:r>
                      <a:r>
                        <a:rPr lang="en-US">
                          <a:latin typeface="+mn-lt"/>
                        </a:rPr>
                        <a:t>, but certain categories need </a:t>
                      </a:r>
                      <a:r>
                        <a:rPr lang="en-US" b="1">
                          <a:latin typeface="+mn-lt"/>
                        </a:rPr>
                        <a:t>quality and service improvements</a:t>
                      </a:r>
                      <a:r>
                        <a:rPr lang="en-US">
                          <a:latin typeface="+mn-lt"/>
                        </a:rPr>
                        <a:t>.</a:t>
                      </a:r>
                    </a:p>
                  </a:txBody>
                  <a:tcPr anchor="ctr"/>
                </a:tc>
                <a:extLst>
                  <a:ext uri="{0D108BD9-81ED-4DB2-BD59-A6C34878D82A}">
                    <a16:rowId xmlns:a16="http://schemas.microsoft.com/office/drawing/2014/main" val="4109209024"/>
                  </a:ext>
                </a:extLst>
              </a:tr>
              <a:tr h="1223176">
                <a:tc>
                  <a:txBody>
                    <a:bodyPr/>
                    <a:lstStyle/>
                    <a:p>
                      <a:pPr>
                        <a:buNone/>
                      </a:pPr>
                      <a:r>
                        <a:rPr lang="en-IN" b="0">
                          <a:latin typeface="Comic Sans MS" panose="030F0702030302020204" pitchFamily="66" charset="0"/>
                        </a:rPr>
                        <a:t>7. Payment Behavior</a:t>
                      </a:r>
                    </a:p>
                  </a:txBody>
                  <a:tcPr anchor="ctr"/>
                </a:tc>
                <a:tc>
                  <a:txBody>
                    <a:bodyPr/>
                    <a:lstStyle/>
                    <a:p>
                      <a:pPr>
                        <a:buNone/>
                      </a:pPr>
                      <a:r>
                        <a:rPr lang="en-US" b="1">
                          <a:latin typeface="+mn-lt"/>
                        </a:rPr>
                        <a:t>Credit cards</a:t>
                      </a:r>
                      <a:r>
                        <a:rPr lang="en-US">
                          <a:latin typeface="+mn-lt"/>
                        </a:rPr>
                        <a:t> are the most used and highest-value payment method, with short-term installments preferred.</a:t>
                      </a:r>
                    </a:p>
                  </a:txBody>
                  <a:tcPr anchor="ctr"/>
                </a:tc>
                <a:tc>
                  <a:txBody>
                    <a:bodyPr/>
                    <a:lstStyle/>
                    <a:p>
                      <a:pPr>
                        <a:buNone/>
                      </a:pPr>
                      <a:r>
                        <a:rPr lang="en-US" dirty="0">
                          <a:latin typeface="+mn-lt"/>
                        </a:rPr>
                        <a:t>Reflects </a:t>
                      </a:r>
                      <a:r>
                        <a:rPr lang="en-US" b="1" dirty="0">
                          <a:latin typeface="+mn-lt"/>
                        </a:rPr>
                        <a:t>consumer trust in digital payments</a:t>
                      </a:r>
                      <a:r>
                        <a:rPr lang="en-US" dirty="0">
                          <a:latin typeface="+mn-lt"/>
                        </a:rPr>
                        <a:t> and a tendency toward </a:t>
                      </a:r>
                      <a:r>
                        <a:rPr lang="en-US" b="1" dirty="0">
                          <a:latin typeface="+mn-lt"/>
                        </a:rPr>
                        <a:t>quick repayment</a:t>
                      </a:r>
                      <a:r>
                        <a:rPr lang="en-US" dirty="0">
                          <a:latin typeface="+mn-lt"/>
                        </a:rPr>
                        <a:t> rather than long-term financing.</a:t>
                      </a:r>
                    </a:p>
                  </a:txBody>
                  <a:tcPr anchor="ctr"/>
                </a:tc>
                <a:extLst>
                  <a:ext uri="{0D108BD9-81ED-4DB2-BD59-A6C34878D82A}">
                    <a16:rowId xmlns:a16="http://schemas.microsoft.com/office/drawing/2014/main" val="1992079103"/>
                  </a:ext>
                </a:extLst>
              </a:tr>
              <a:tr h="999437">
                <a:tc>
                  <a:txBody>
                    <a:bodyPr/>
                    <a:lstStyle/>
                    <a:p>
                      <a:pPr>
                        <a:buNone/>
                      </a:pPr>
                      <a:r>
                        <a:rPr lang="en-IN" b="0">
                          <a:latin typeface="Comic Sans MS" panose="030F0702030302020204" pitchFamily="66" charset="0"/>
                        </a:rPr>
                        <a:t>8. Payment Accuracy</a:t>
                      </a:r>
                    </a:p>
                  </a:txBody>
                  <a:tcPr anchor="ctr"/>
                </a:tc>
                <a:tc>
                  <a:txBody>
                    <a:bodyPr/>
                    <a:lstStyle/>
                    <a:p>
                      <a:pPr>
                        <a:buNone/>
                      </a:pPr>
                      <a:r>
                        <a:rPr lang="en-US">
                          <a:latin typeface="+mn-lt"/>
                        </a:rPr>
                        <a:t>Some orders show </a:t>
                      </a:r>
                      <a:r>
                        <a:rPr lang="en-US" b="1">
                          <a:latin typeface="+mn-lt"/>
                        </a:rPr>
                        <a:t>mismatches</a:t>
                      </a:r>
                      <a:r>
                        <a:rPr lang="en-US">
                          <a:latin typeface="+mn-lt"/>
                        </a:rPr>
                        <a:t> between total payment and expected value (over/underpayments).</a:t>
                      </a:r>
                    </a:p>
                  </a:txBody>
                  <a:tcPr anchor="ctr"/>
                </a:tc>
                <a:tc>
                  <a:txBody>
                    <a:bodyPr/>
                    <a:lstStyle/>
                    <a:p>
                      <a:pPr>
                        <a:buNone/>
                      </a:pPr>
                      <a:r>
                        <a:rPr lang="en-US">
                          <a:latin typeface="+mn-lt"/>
                        </a:rPr>
                        <a:t>Suggests possible </a:t>
                      </a:r>
                      <a:r>
                        <a:rPr lang="en-US" b="1">
                          <a:latin typeface="+mn-lt"/>
                        </a:rPr>
                        <a:t>data entry errors or system reconciliation issues</a:t>
                      </a:r>
                      <a:r>
                        <a:rPr lang="en-US">
                          <a:latin typeface="+mn-lt"/>
                        </a:rPr>
                        <a:t>, requiring stronger financial controls.</a:t>
                      </a:r>
                    </a:p>
                  </a:txBody>
                  <a:tcPr anchor="ctr"/>
                </a:tc>
                <a:extLst>
                  <a:ext uri="{0D108BD9-81ED-4DB2-BD59-A6C34878D82A}">
                    <a16:rowId xmlns:a16="http://schemas.microsoft.com/office/drawing/2014/main" val="3271031875"/>
                  </a:ext>
                </a:extLst>
              </a:tr>
              <a:tr h="1341945">
                <a:tc>
                  <a:txBody>
                    <a:bodyPr/>
                    <a:lstStyle/>
                    <a:p>
                      <a:pPr>
                        <a:buNone/>
                      </a:pPr>
                      <a:r>
                        <a:rPr lang="en-IN" b="0">
                          <a:latin typeface="Comic Sans MS" panose="030F0702030302020204" pitchFamily="66" charset="0"/>
                        </a:rPr>
                        <a:t>9. Product Insights</a:t>
                      </a:r>
                    </a:p>
                  </a:txBody>
                  <a:tcPr anchor="ctr"/>
                </a:tc>
                <a:tc>
                  <a:txBody>
                    <a:bodyPr/>
                    <a:lstStyle/>
                    <a:p>
                      <a:pPr>
                        <a:buNone/>
                      </a:pPr>
                      <a:r>
                        <a:rPr lang="en-US">
                          <a:latin typeface="+mn-lt"/>
                        </a:rPr>
                        <a:t>Several products have </a:t>
                      </a:r>
                      <a:r>
                        <a:rPr lang="en-US" b="1">
                          <a:latin typeface="+mn-lt"/>
                        </a:rPr>
                        <a:t>excellent ratings (5.0)</a:t>
                      </a:r>
                      <a:r>
                        <a:rPr lang="en-US">
                          <a:latin typeface="+mn-lt"/>
                        </a:rPr>
                        <a:t> but </a:t>
                      </a:r>
                      <a:r>
                        <a:rPr lang="en-US" b="1">
                          <a:latin typeface="+mn-lt"/>
                        </a:rPr>
                        <a:t>very low sales</a:t>
                      </a:r>
                      <a:r>
                        <a:rPr lang="en-US">
                          <a:latin typeface="+mn-lt"/>
                        </a:rPr>
                        <a:t>.</a:t>
                      </a:r>
                    </a:p>
                  </a:txBody>
                  <a:tcPr anchor="ctr"/>
                </a:tc>
                <a:tc>
                  <a:txBody>
                    <a:bodyPr/>
                    <a:lstStyle/>
                    <a:p>
                      <a:pPr>
                        <a:buNone/>
                      </a:pPr>
                      <a:r>
                        <a:rPr lang="en-US">
                          <a:latin typeface="+mn-lt"/>
                        </a:rPr>
                        <a:t>High-quality items may lack </a:t>
                      </a:r>
                      <a:r>
                        <a:rPr lang="en-US" b="1">
                          <a:latin typeface="+mn-lt"/>
                        </a:rPr>
                        <a:t>visibility or marketing support</a:t>
                      </a:r>
                      <a:r>
                        <a:rPr lang="en-US">
                          <a:latin typeface="+mn-lt"/>
                        </a:rPr>
                        <a:t>, representing </a:t>
                      </a:r>
                      <a:r>
                        <a:rPr lang="en-US" b="1">
                          <a:latin typeface="+mn-lt"/>
                        </a:rPr>
                        <a:t>untapped sales potential</a:t>
                      </a:r>
                      <a:r>
                        <a:rPr lang="en-US">
                          <a:latin typeface="+mn-lt"/>
                        </a:rPr>
                        <a:t>.</a:t>
                      </a:r>
                    </a:p>
                  </a:txBody>
                  <a:tcPr anchor="ctr"/>
                </a:tc>
                <a:extLst>
                  <a:ext uri="{0D108BD9-81ED-4DB2-BD59-A6C34878D82A}">
                    <a16:rowId xmlns:a16="http://schemas.microsoft.com/office/drawing/2014/main" val="34640199"/>
                  </a:ext>
                </a:extLst>
              </a:tr>
              <a:tr h="1651625">
                <a:tc>
                  <a:txBody>
                    <a:bodyPr/>
                    <a:lstStyle/>
                    <a:p>
                      <a:pPr>
                        <a:buNone/>
                      </a:pPr>
                      <a:r>
                        <a:rPr lang="en-IN" b="0" dirty="0">
                          <a:latin typeface="Comic Sans MS" panose="030F0702030302020204" pitchFamily="66" charset="0"/>
                        </a:rPr>
                        <a:t>10. Seller Insights</a:t>
                      </a:r>
                    </a:p>
                  </a:txBody>
                  <a:tcPr anchor="ctr"/>
                </a:tc>
                <a:tc>
                  <a:txBody>
                    <a:bodyPr/>
                    <a:lstStyle/>
                    <a:p>
                      <a:pPr>
                        <a:buNone/>
                      </a:pPr>
                      <a:r>
                        <a:rPr lang="en-US" dirty="0">
                          <a:latin typeface="+mn-lt"/>
                        </a:rPr>
                        <a:t>Top sellers perform strongly, but some have </a:t>
                      </a:r>
                      <a:r>
                        <a:rPr lang="en-US" b="1" dirty="0">
                          <a:latin typeface="+mn-lt"/>
                        </a:rPr>
                        <a:t>high cancellation rates</a:t>
                      </a:r>
                      <a:r>
                        <a:rPr lang="en-US" dirty="0">
                          <a:latin typeface="+mn-lt"/>
                        </a:rPr>
                        <a:t>.</a:t>
                      </a:r>
                    </a:p>
                  </a:txBody>
                  <a:tcPr anchor="ctr"/>
                </a:tc>
                <a:tc>
                  <a:txBody>
                    <a:bodyPr/>
                    <a:lstStyle/>
                    <a:p>
                      <a:pPr>
                        <a:buNone/>
                      </a:pPr>
                      <a:r>
                        <a:rPr lang="en-US" dirty="0">
                          <a:latin typeface="+mn-lt"/>
                        </a:rPr>
                        <a:t>Indicates </a:t>
                      </a:r>
                      <a:r>
                        <a:rPr lang="en-US" b="1" dirty="0">
                          <a:latin typeface="+mn-lt"/>
                        </a:rPr>
                        <a:t>operational or reliability issues</a:t>
                      </a:r>
                      <a:r>
                        <a:rPr lang="en-US" dirty="0">
                          <a:latin typeface="+mn-lt"/>
                        </a:rPr>
                        <a:t> among certain sellers, impacting </a:t>
                      </a:r>
                      <a:r>
                        <a:rPr lang="en-US" b="1" dirty="0">
                          <a:latin typeface="+mn-lt"/>
                        </a:rPr>
                        <a:t>customer trust and delivery performance</a:t>
                      </a:r>
                      <a:r>
                        <a:rPr lang="en-US" dirty="0">
                          <a:latin typeface="+mn-lt"/>
                        </a:rPr>
                        <a:t>.</a:t>
                      </a:r>
                    </a:p>
                  </a:txBody>
                  <a:tcPr anchor="ctr"/>
                </a:tc>
                <a:extLst>
                  <a:ext uri="{0D108BD9-81ED-4DB2-BD59-A6C34878D82A}">
                    <a16:rowId xmlns:a16="http://schemas.microsoft.com/office/drawing/2014/main" val="453079051"/>
                  </a:ext>
                </a:extLst>
              </a:tr>
            </a:tbl>
          </a:graphicData>
        </a:graphic>
      </p:graphicFrame>
    </p:spTree>
    <p:extLst>
      <p:ext uri="{BB962C8B-B14F-4D97-AF65-F5344CB8AC3E}">
        <p14:creationId xmlns:p14="http://schemas.microsoft.com/office/powerpoint/2010/main" val="77380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1E2B-6419-7593-6E07-258886D7E6B8}"/>
              </a:ext>
            </a:extLst>
          </p:cNvPr>
          <p:cNvSpPr>
            <a:spLocks noGrp="1"/>
          </p:cNvSpPr>
          <p:nvPr>
            <p:ph type="title"/>
          </p:nvPr>
        </p:nvSpPr>
        <p:spPr>
          <a:xfrm>
            <a:off x="0" y="250371"/>
            <a:ext cx="11996057" cy="642258"/>
          </a:xfrm>
        </p:spPr>
        <p:txBody>
          <a:bodyPr>
            <a:noAutofit/>
          </a:bodyPr>
          <a:lstStyle/>
          <a:p>
            <a:r>
              <a:rPr lang="en-IN" sz="3600" dirty="0">
                <a:solidFill>
                  <a:srgbClr val="FFC000"/>
                </a:solidFill>
                <a:latin typeface="Agency FB" panose="020B0503020202020204" pitchFamily="34" charset="0"/>
              </a:rPr>
              <a:t>💡</a:t>
            </a:r>
            <a:r>
              <a:rPr lang="en-US" sz="3600" b="1" dirty="0">
                <a:solidFill>
                  <a:srgbClr val="FFC000"/>
                </a:solidFill>
                <a:latin typeface="Agency FB" panose="020B0503020202020204" pitchFamily="34" charset="0"/>
              </a:rPr>
              <a:t>Recommendations to Boost Sales</a:t>
            </a:r>
            <a:br>
              <a:rPr lang="en-US" sz="3600" b="1" dirty="0">
                <a:solidFill>
                  <a:srgbClr val="FFC000"/>
                </a:solidFill>
                <a:latin typeface="Agency FB" panose="020B0503020202020204" pitchFamily="34" charset="0"/>
              </a:rPr>
            </a:br>
            <a:endParaRPr lang="en-IN" sz="3600" dirty="0">
              <a:solidFill>
                <a:srgbClr val="FFC000"/>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680DF81A-5758-2C5E-1DA7-287230510212}"/>
              </a:ext>
            </a:extLst>
          </p:cNvPr>
          <p:cNvSpPr>
            <a:spLocks noGrp="1"/>
          </p:cNvSpPr>
          <p:nvPr>
            <p:ph idx="1"/>
          </p:nvPr>
        </p:nvSpPr>
        <p:spPr>
          <a:xfrm>
            <a:off x="97971" y="1001486"/>
            <a:ext cx="11898086" cy="5715000"/>
          </a:xfrm>
        </p:spPr>
        <p:txBody>
          <a:bodyPr>
            <a:normAutofit fontScale="85000" lnSpcReduction="20000"/>
          </a:bodyPr>
          <a:lstStyle/>
          <a:p>
            <a:r>
              <a:rPr lang="en-US" b="1" dirty="0"/>
              <a:t>Expand Beyond SP Region:</a:t>
            </a:r>
            <a:endParaRPr lang="en-US" dirty="0"/>
          </a:p>
          <a:p>
            <a:pPr lvl="1"/>
            <a:r>
              <a:rPr lang="en-US" sz="2200" dirty="0">
                <a:solidFill>
                  <a:srgbClr val="FCC8F1"/>
                </a:solidFill>
                <a:latin typeface="Comic Sans MS" panose="030F0702030302020204" pitchFamily="66" charset="0"/>
              </a:rPr>
              <a:t>Diversify marketing and logistics to high-potential but underperforming states to reduce dependency on SP.</a:t>
            </a:r>
          </a:p>
          <a:p>
            <a:pPr lvl="1"/>
            <a:r>
              <a:rPr lang="en-US" sz="2200" dirty="0">
                <a:solidFill>
                  <a:srgbClr val="FCC8F1"/>
                </a:solidFill>
                <a:latin typeface="Comic Sans MS" panose="030F0702030302020204" pitchFamily="66" charset="0"/>
              </a:rPr>
              <a:t>Offer regional promotions to attract new customers.</a:t>
            </a:r>
          </a:p>
          <a:p>
            <a:pPr lvl="1"/>
            <a:endParaRPr lang="en-US" dirty="0"/>
          </a:p>
          <a:p>
            <a:r>
              <a:rPr lang="en-US" b="1" dirty="0"/>
              <a:t>Strengthen Logistics &amp; Delivery:</a:t>
            </a:r>
            <a:endParaRPr lang="en-US" dirty="0"/>
          </a:p>
          <a:p>
            <a:pPr lvl="1"/>
            <a:r>
              <a:rPr lang="en-US" sz="2200" dirty="0">
                <a:solidFill>
                  <a:srgbClr val="FCC8F1"/>
                </a:solidFill>
                <a:latin typeface="Comic Sans MS" panose="030F0702030302020204" pitchFamily="66" charset="0"/>
              </a:rPr>
              <a:t>Focus on states with </a:t>
            </a:r>
            <a:r>
              <a:rPr lang="en-US" sz="2200" b="1" dirty="0">
                <a:solidFill>
                  <a:srgbClr val="FCC8F1"/>
                </a:solidFill>
                <a:latin typeface="Comic Sans MS" panose="030F0702030302020204" pitchFamily="66" charset="0"/>
              </a:rPr>
              <a:t>high delivery delays (e.g., RR, ES)</a:t>
            </a:r>
            <a:r>
              <a:rPr lang="en-US" sz="2200" dirty="0">
                <a:solidFill>
                  <a:srgbClr val="FCC8F1"/>
                </a:solidFill>
                <a:latin typeface="Comic Sans MS" panose="030F0702030302020204" pitchFamily="66" charset="0"/>
              </a:rPr>
              <a:t> — optimize routes, strengthen last-mile delivery, and partner with local courier services.</a:t>
            </a:r>
          </a:p>
          <a:p>
            <a:pPr lvl="1"/>
            <a:r>
              <a:rPr lang="en-US" sz="2200" dirty="0">
                <a:solidFill>
                  <a:srgbClr val="FCC8F1"/>
                </a:solidFill>
                <a:latin typeface="Comic Sans MS" panose="030F0702030302020204" pitchFamily="66" charset="0"/>
              </a:rPr>
              <a:t>Set delivery time SLAs and performance incentives for sellers</a:t>
            </a:r>
            <a:r>
              <a:rPr lang="en-US" sz="2200" dirty="0">
                <a:solidFill>
                  <a:srgbClr val="FCC8F1"/>
                </a:solidFill>
              </a:rPr>
              <a:t>.</a:t>
            </a:r>
          </a:p>
          <a:p>
            <a:pPr lvl="1"/>
            <a:endParaRPr lang="en-US" dirty="0"/>
          </a:p>
          <a:p>
            <a:r>
              <a:rPr lang="en-US" b="1" dirty="0"/>
              <a:t>Enhance Customer Retention:</a:t>
            </a:r>
            <a:endParaRPr lang="en-US" dirty="0"/>
          </a:p>
          <a:p>
            <a:pPr lvl="1"/>
            <a:r>
              <a:rPr lang="en-US" dirty="0">
                <a:solidFill>
                  <a:srgbClr val="FCC8F1"/>
                </a:solidFill>
                <a:latin typeface="Comic Sans MS" panose="030F0702030302020204" pitchFamily="66" charset="0"/>
              </a:rPr>
              <a:t>Introduce </a:t>
            </a:r>
            <a:r>
              <a:rPr lang="en-US" b="1" dirty="0">
                <a:solidFill>
                  <a:srgbClr val="FCC8F1"/>
                </a:solidFill>
                <a:latin typeface="Comic Sans MS" panose="030F0702030302020204" pitchFamily="66" charset="0"/>
              </a:rPr>
              <a:t>loyalty programs and personalized offers</a:t>
            </a:r>
            <a:r>
              <a:rPr lang="en-US" dirty="0">
                <a:solidFill>
                  <a:srgbClr val="FCC8F1"/>
                </a:solidFill>
                <a:latin typeface="Comic Sans MS" panose="030F0702030302020204" pitchFamily="66" charset="0"/>
              </a:rPr>
              <a:t> for frequent buyers identified in the dataset.</a:t>
            </a:r>
          </a:p>
          <a:p>
            <a:pPr lvl="1"/>
            <a:r>
              <a:rPr lang="en-US" dirty="0">
                <a:solidFill>
                  <a:srgbClr val="FCC8F1"/>
                </a:solidFill>
                <a:latin typeface="Comic Sans MS" panose="030F0702030302020204" pitchFamily="66" charset="0"/>
              </a:rPr>
              <a:t>Provide discounts or rewards for repeat purchases in high-value categories like Health &amp; Beauty.</a:t>
            </a:r>
          </a:p>
          <a:p>
            <a:pPr lvl="1"/>
            <a:endParaRPr lang="en-US" dirty="0">
              <a:solidFill>
                <a:srgbClr val="FFFF00"/>
              </a:solidFill>
              <a:latin typeface="Comic Sans MS" panose="030F0702030302020204" pitchFamily="66" charset="0"/>
            </a:endParaRPr>
          </a:p>
          <a:p>
            <a:r>
              <a:rPr lang="en-US" b="1" dirty="0"/>
              <a:t>Product Visibility &amp; Marketing:</a:t>
            </a:r>
            <a:endParaRPr lang="en-US" dirty="0"/>
          </a:p>
          <a:p>
            <a:pPr lvl="1"/>
            <a:r>
              <a:rPr lang="en-US" sz="2200" dirty="0">
                <a:solidFill>
                  <a:srgbClr val="FCC8F1"/>
                </a:solidFill>
                <a:latin typeface="Comic Sans MS" panose="030F0702030302020204" pitchFamily="66" charset="0"/>
              </a:rPr>
              <a:t>Promote </a:t>
            </a:r>
            <a:r>
              <a:rPr lang="en-US" sz="2200" b="1" dirty="0">
                <a:solidFill>
                  <a:srgbClr val="FCC8F1"/>
                </a:solidFill>
                <a:latin typeface="Comic Sans MS" panose="030F0702030302020204" pitchFamily="66" charset="0"/>
              </a:rPr>
              <a:t>highly rated but low-selling products</a:t>
            </a:r>
            <a:r>
              <a:rPr lang="en-US" sz="2200" dirty="0">
                <a:solidFill>
                  <a:srgbClr val="FCC8F1"/>
                </a:solidFill>
                <a:latin typeface="Comic Sans MS" panose="030F0702030302020204" pitchFamily="66" charset="0"/>
              </a:rPr>
              <a:t> through featured listings, influencer marketing, or targeted ads.</a:t>
            </a:r>
          </a:p>
          <a:p>
            <a:pPr lvl="1"/>
            <a:r>
              <a:rPr lang="en-US" sz="2200" dirty="0">
                <a:solidFill>
                  <a:srgbClr val="FCC8F1"/>
                </a:solidFill>
                <a:latin typeface="Comic Sans MS" panose="030F0702030302020204" pitchFamily="66" charset="0"/>
              </a:rPr>
              <a:t>Bundle complementary items (e.g., Health + Beauty combos) to increase average order value</a:t>
            </a:r>
          </a:p>
          <a:p>
            <a:endParaRPr lang="en-IN" dirty="0"/>
          </a:p>
        </p:txBody>
      </p:sp>
    </p:spTree>
    <p:extLst>
      <p:ext uri="{BB962C8B-B14F-4D97-AF65-F5344CB8AC3E}">
        <p14:creationId xmlns:p14="http://schemas.microsoft.com/office/powerpoint/2010/main" val="3088394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6A1-22F9-694A-0171-695C85ACA05C}"/>
              </a:ext>
            </a:extLst>
          </p:cNvPr>
          <p:cNvSpPr>
            <a:spLocks noGrp="1"/>
          </p:cNvSpPr>
          <p:nvPr>
            <p:ph type="title"/>
          </p:nvPr>
        </p:nvSpPr>
        <p:spPr>
          <a:xfrm>
            <a:off x="97972" y="380999"/>
            <a:ext cx="11974286" cy="740229"/>
          </a:xfrm>
        </p:spPr>
        <p:txBody>
          <a:bodyPr>
            <a:normAutofit fontScale="90000"/>
          </a:bodyPr>
          <a:lstStyle/>
          <a:p>
            <a:r>
              <a:rPr lang="en-IN" dirty="0">
                <a:solidFill>
                  <a:srgbClr val="FFC000"/>
                </a:solidFill>
                <a:latin typeface="Agency FB" panose="020B0503020202020204" pitchFamily="34" charset="0"/>
              </a:rPr>
              <a:t>💡</a:t>
            </a:r>
            <a:r>
              <a:rPr lang="en-US" b="1" dirty="0">
                <a:solidFill>
                  <a:srgbClr val="FFC000"/>
                </a:solidFill>
                <a:latin typeface="Agency FB" panose="020B0503020202020204" pitchFamily="34" charset="0"/>
              </a:rPr>
              <a:t>Recommendations to Boost Sales</a:t>
            </a:r>
            <a:br>
              <a:rPr lang="en-US" b="1" dirty="0">
                <a:solidFill>
                  <a:srgbClr val="FFC000"/>
                </a:solidFill>
                <a:latin typeface="Agency FB" panose="020B0503020202020204" pitchFamily="34" charset="0"/>
              </a:rPr>
            </a:br>
            <a:endParaRPr lang="en-IN" dirty="0"/>
          </a:p>
        </p:txBody>
      </p:sp>
      <p:sp>
        <p:nvSpPr>
          <p:cNvPr id="4" name="Rectangle 1">
            <a:extLst>
              <a:ext uri="{FF2B5EF4-FFF2-40B4-BE49-F238E27FC236}">
                <a16:creationId xmlns:a16="http://schemas.microsoft.com/office/drawing/2014/main" id="{3F652C94-4F1D-4742-D4E0-CD754B44D4A3}"/>
              </a:ext>
            </a:extLst>
          </p:cNvPr>
          <p:cNvSpPr>
            <a:spLocks noGrp="1" noChangeArrowheads="1"/>
          </p:cNvSpPr>
          <p:nvPr>
            <p:ph idx="1"/>
          </p:nvPr>
        </p:nvSpPr>
        <p:spPr bwMode="auto">
          <a:xfrm>
            <a:off x="239486" y="1177030"/>
            <a:ext cx="11745684"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Improve Low-Rated Categories: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Investigate </a:t>
            </a:r>
            <a:r>
              <a:rPr kumimoji="0" lang="en-US" altLang="en-US" sz="2000" b="1" i="0" u="none" strike="noStrike" cap="none" normalizeH="0" baseline="0" dirty="0">
                <a:ln>
                  <a:noFill/>
                </a:ln>
                <a:solidFill>
                  <a:srgbClr val="FCC8F1"/>
                </a:solidFill>
                <a:effectLst/>
                <a:latin typeface="Comic Sans MS" panose="030F0702030302020204" pitchFamily="66" charset="0"/>
              </a:rPr>
              <a:t>Insurance &amp; Services</a:t>
            </a:r>
            <a:r>
              <a:rPr kumimoji="0" lang="en-US" altLang="en-US" sz="2000" b="0" i="0" u="none" strike="noStrike" cap="none" normalizeH="0" baseline="0" dirty="0">
                <a:ln>
                  <a:noFill/>
                </a:ln>
                <a:solidFill>
                  <a:srgbClr val="FCC8F1"/>
                </a:solidFill>
                <a:effectLst/>
                <a:latin typeface="Comic Sans MS" panose="030F0702030302020204" pitchFamily="66" charset="0"/>
              </a:rPr>
              <a:t> for poor reviews — possibly due to unclear product descriptions, service delays, or unmet expectations.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Payment Accuracy &amp; System Checks: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Audit payment calculation logic to fix mismatches between payment value and expected total (price + freight).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Automate reconciliation reports to flag inconsistencies early.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Seller Performance Optimization: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Identify </a:t>
            </a:r>
            <a:r>
              <a:rPr kumimoji="0" lang="en-US" altLang="en-US" sz="2000" b="1" i="0" u="none" strike="noStrike" cap="none" normalizeH="0" baseline="0" dirty="0">
                <a:ln>
                  <a:noFill/>
                </a:ln>
                <a:solidFill>
                  <a:srgbClr val="FCC8F1"/>
                </a:solidFill>
                <a:effectLst/>
                <a:latin typeface="Comic Sans MS" panose="030F0702030302020204" pitchFamily="66" charset="0"/>
              </a:rPr>
              <a:t>sellers with high cancellation rates</a:t>
            </a:r>
            <a:r>
              <a:rPr kumimoji="0" lang="en-US" altLang="en-US" sz="2000" b="0" i="0" u="none" strike="noStrike" cap="none" normalizeH="0" baseline="0" dirty="0">
                <a:ln>
                  <a:noFill/>
                </a:ln>
                <a:solidFill>
                  <a:srgbClr val="FCC8F1"/>
                </a:solidFill>
                <a:effectLst/>
                <a:latin typeface="Comic Sans MS" panose="030F0702030302020204" pitchFamily="66" charset="0"/>
              </a:rPr>
              <a:t> and provide training or process audits.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Replicate best practices from top-rated sellers across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Timing of Promotions: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FCC8F1"/>
                </a:solidFill>
                <a:effectLst/>
                <a:latin typeface="Comic Sans MS" panose="030F0702030302020204" pitchFamily="66" charset="0"/>
              </a:rPr>
              <a:t>Since most orders are placed at </a:t>
            </a:r>
            <a:r>
              <a:rPr kumimoji="0" lang="en-US" altLang="en-US" sz="2000" b="1" i="0" u="none" strike="noStrike" cap="none" normalizeH="0" baseline="0" dirty="0">
                <a:ln>
                  <a:noFill/>
                </a:ln>
                <a:solidFill>
                  <a:srgbClr val="FCC8F1"/>
                </a:solidFill>
                <a:effectLst/>
                <a:latin typeface="Comic Sans MS" panose="030F0702030302020204" pitchFamily="66" charset="0"/>
              </a:rPr>
              <a:t>night</a:t>
            </a:r>
            <a:r>
              <a:rPr kumimoji="0" lang="en-US" altLang="en-US" sz="2000" b="0" i="0" u="none" strike="noStrike" cap="none" normalizeH="0" baseline="0" dirty="0">
                <a:ln>
                  <a:noFill/>
                </a:ln>
                <a:solidFill>
                  <a:srgbClr val="FCC8F1"/>
                </a:solidFill>
                <a:effectLst/>
                <a:latin typeface="Comic Sans MS" panose="030F0702030302020204" pitchFamily="66" charset="0"/>
              </a:rPr>
              <a:t>, schedule </a:t>
            </a:r>
            <a:r>
              <a:rPr kumimoji="0" lang="en-US" altLang="en-US" sz="2000" b="1" i="0" u="none" strike="noStrike" cap="none" normalizeH="0" baseline="0" dirty="0">
                <a:ln>
                  <a:noFill/>
                </a:ln>
                <a:solidFill>
                  <a:srgbClr val="FCC8F1"/>
                </a:solidFill>
                <a:effectLst/>
                <a:latin typeface="Comic Sans MS" panose="030F0702030302020204" pitchFamily="66" charset="0"/>
              </a:rPr>
              <a:t>digital campaigns and flash sales during late hours</a:t>
            </a:r>
            <a:r>
              <a:rPr kumimoji="0" lang="en-US" altLang="en-US" sz="2000" b="0" i="0" u="none" strike="noStrike" cap="none" normalizeH="0" baseline="0" dirty="0">
                <a:ln>
                  <a:noFill/>
                </a:ln>
                <a:solidFill>
                  <a:srgbClr val="FCC8F1"/>
                </a:solidFill>
                <a:effectLst/>
                <a:latin typeface="Comic Sans MS" panose="030F0702030302020204" pitchFamily="66" charset="0"/>
              </a:rPr>
              <a:t> to maximize visibility and conversions.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992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FCA2-1D03-A6EB-BC90-357071EA28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A3D388-C0DF-BAB5-A3B8-C5F480A60D31}"/>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US" altLang="en-US" b="1" dirty="0">
                <a:latin typeface="Tw Cen MT" panose="020B0602020104020603" pitchFamily="34" charset="0"/>
              </a:rPr>
              <a:t>1.Sales Growth:</a:t>
            </a:r>
          </a:p>
          <a:p>
            <a:pPr marL="0" lvl="0" indent="0" eaLnBrk="0" fontAlgn="base" hangingPunct="0">
              <a:lnSpc>
                <a:spcPct val="100000"/>
              </a:lnSpc>
              <a:spcBef>
                <a:spcPct val="0"/>
              </a:spcBef>
              <a:spcAft>
                <a:spcPct val="0"/>
              </a:spcAft>
              <a:buNone/>
            </a:pPr>
            <a:r>
              <a:rPr lang="en-US" altLang="en-US" dirty="0">
                <a:latin typeface="Tw Cen MT" panose="020B0602020104020603" pitchFamily="34" charset="0"/>
              </a:rPr>
              <a:t>Monthly revenue showed a consistent upward trend throughout 2017, peaking in </a:t>
            </a:r>
            <a:r>
              <a:rPr lang="en-US" altLang="en-US" b="1" dirty="0">
                <a:latin typeface="Tw Cen MT" panose="020B0602020104020603" pitchFamily="34" charset="0"/>
              </a:rPr>
              <a:t>November 2017.</a:t>
            </a:r>
          </a:p>
          <a:p>
            <a:pPr marL="0" lvl="0" indent="0" eaLnBrk="0" fontAlgn="base" hangingPunct="0">
              <a:lnSpc>
                <a:spcPct val="100000"/>
              </a:lnSpc>
              <a:spcBef>
                <a:spcPct val="0"/>
              </a:spcBef>
              <a:spcAft>
                <a:spcPct val="0"/>
              </a:spcAft>
              <a:buNone/>
            </a:pPr>
            <a:r>
              <a:rPr lang="en-US" altLang="en-US" b="1" dirty="0">
                <a:latin typeface="Tw Cen MT" panose="020B0602020104020603" pitchFamily="34" charset="0"/>
              </a:rPr>
              <a:t>Reason: </a:t>
            </a:r>
            <a:r>
              <a:rPr lang="en-US" dirty="0">
                <a:latin typeface="Tw Cen MT" panose="020B0602020104020603" pitchFamily="34" charset="0"/>
              </a:rPr>
              <a:t>November 2017 sales peaked due to the combined effects of </a:t>
            </a:r>
            <a:r>
              <a:rPr lang="en-US" b="1" dirty="0">
                <a:latin typeface="Tw Cen MT" panose="020B0602020104020603" pitchFamily="34" charset="0"/>
              </a:rPr>
              <a:t>Black Friday discounts, holiday shopping behavior, strong online marketing,</a:t>
            </a:r>
            <a:r>
              <a:rPr lang="en-US" dirty="0">
                <a:latin typeface="Tw Cen MT" panose="020B0602020104020603" pitchFamily="34" charset="0"/>
              </a:rPr>
              <a:t> and </a:t>
            </a:r>
            <a:r>
              <a:rPr lang="en-US" b="1" dirty="0">
                <a:latin typeface="Tw Cen MT" panose="020B0602020104020603" pitchFamily="34" charset="0"/>
              </a:rPr>
              <a:t>a recovering economy.</a:t>
            </a:r>
          </a:p>
          <a:p>
            <a:pPr marL="0" lvl="0" indent="0" eaLnBrk="0" fontAlgn="base" hangingPunct="0">
              <a:lnSpc>
                <a:spcPct val="100000"/>
              </a:lnSpc>
              <a:spcBef>
                <a:spcPct val="0"/>
              </a:spcBef>
              <a:spcAft>
                <a:spcPct val="0"/>
              </a:spcAft>
              <a:buNone/>
            </a:pPr>
            <a:r>
              <a:rPr lang="en-US" b="1" dirty="0">
                <a:latin typeface="Tw Cen MT" panose="020B0602020104020603" pitchFamily="34" charset="0"/>
              </a:rPr>
              <a:t>Recommendation: </a:t>
            </a:r>
            <a:r>
              <a:rPr lang="en-US" dirty="0">
                <a:latin typeface="Tw Cen MT" panose="020B0602020104020603" pitchFamily="34" charset="0"/>
              </a:rPr>
              <a:t>Plan strong </a:t>
            </a:r>
            <a:r>
              <a:rPr lang="en-US" b="1" dirty="0">
                <a:latin typeface="Tw Cen MT" panose="020B0602020104020603" pitchFamily="34" charset="0"/>
              </a:rPr>
              <a:t>November Black Friday campaigns</a:t>
            </a:r>
            <a:r>
              <a:rPr lang="en-US" dirty="0">
                <a:latin typeface="Tw Cen MT" panose="020B0602020104020603" pitchFamily="34" charset="0"/>
              </a:rPr>
              <a:t> with exclusive discounts, free shipping, and bundle offers, while using past data to </a:t>
            </a:r>
            <a:r>
              <a:rPr lang="en-US" b="1" dirty="0">
                <a:latin typeface="Tw Cen MT" panose="020B0602020104020603" pitchFamily="34" charset="0"/>
              </a:rPr>
              <a:t>forecast demand and optimize inventory and staffing</a:t>
            </a:r>
            <a:r>
              <a:rPr lang="en-US" dirty="0">
                <a:latin typeface="Tw Cen MT" panose="020B0602020104020603" pitchFamily="34" charset="0"/>
              </a:rPr>
              <a:t>.</a:t>
            </a:r>
          </a:p>
          <a:p>
            <a:pPr marL="0" lvl="0" indent="0" eaLnBrk="0" fontAlgn="base" hangingPunct="0">
              <a:lnSpc>
                <a:spcPct val="100000"/>
              </a:lnSpc>
              <a:spcBef>
                <a:spcPct val="0"/>
              </a:spcBef>
              <a:spcAft>
                <a:spcPct val="0"/>
              </a:spcAft>
              <a:buNone/>
            </a:pPr>
            <a:endParaRPr lang="en-US" dirty="0">
              <a:latin typeface="Tw Cen MT" panose="020B0602020104020603" pitchFamily="34" charset="0"/>
            </a:endParaRPr>
          </a:p>
          <a:p>
            <a:pPr marL="0" lvl="0" indent="0" eaLnBrk="0" fontAlgn="base" hangingPunct="0">
              <a:lnSpc>
                <a:spcPct val="100000"/>
              </a:lnSpc>
              <a:spcBef>
                <a:spcPct val="0"/>
              </a:spcBef>
              <a:spcAft>
                <a:spcPct val="0"/>
              </a:spcAft>
              <a:buNone/>
            </a:pPr>
            <a:endParaRPr lang="en-US" dirty="0">
              <a:latin typeface="Tw Cen MT" panose="020B0602020104020603" pitchFamily="34" charset="0"/>
            </a:endParaRPr>
          </a:p>
          <a:p>
            <a:pPr marL="0" lvl="0" indent="0" eaLnBrk="0" fontAlgn="base" hangingPunct="0">
              <a:lnSpc>
                <a:spcPct val="100000"/>
              </a:lnSpc>
              <a:spcBef>
                <a:spcPct val="0"/>
              </a:spcBef>
              <a:spcAft>
                <a:spcPct val="0"/>
              </a:spcAft>
              <a:buNone/>
            </a:pPr>
            <a:endParaRPr lang="en-US" b="1" dirty="0">
              <a:latin typeface="Tw Cen MT" panose="020B0602020104020603" pitchFamily="34" charset="0"/>
            </a:endParaRPr>
          </a:p>
          <a:p>
            <a:endParaRPr lang="en-IN" dirty="0">
              <a:latin typeface="Tw Cen MT" panose="020B0602020104020603" pitchFamily="34" charset="0"/>
            </a:endParaRPr>
          </a:p>
        </p:txBody>
      </p:sp>
    </p:spTree>
    <p:extLst>
      <p:ext uri="{BB962C8B-B14F-4D97-AF65-F5344CB8AC3E}">
        <p14:creationId xmlns:p14="http://schemas.microsoft.com/office/powerpoint/2010/main" val="44952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B371-37A5-52B5-2238-FD5946D86CD7}"/>
              </a:ext>
            </a:extLst>
          </p:cNvPr>
          <p:cNvSpPr>
            <a:spLocks noGrp="1"/>
          </p:cNvSpPr>
          <p:nvPr>
            <p:ph type="title"/>
          </p:nvPr>
        </p:nvSpPr>
        <p:spPr>
          <a:xfrm>
            <a:off x="0" y="97972"/>
            <a:ext cx="12191999" cy="707572"/>
          </a:xfrm>
        </p:spPr>
        <p:txBody>
          <a:bodyPr>
            <a:normAutofit fontScale="90000"/>
          </a:bodyPr>
          <a:lstStyle/>
          <a:p>
            <a:r>
              <a:rPr lang="en-US" sz="2200" b="1" dirty="0"/>
              <a:t>Conclusion:</a:t>
            </a:r>
            <a:br>
              <a:rPr lang="en-US" sz="1800" dirty="0"/>
            </a:br>
            <a:r>
              <a:rPr lang="en-US" sz="1800" dirty="0">
                <a:solidFill>
                  <a:srgbClr val="00B0F0"/>
                </a:solidFill>
                <a:latin typeface="Tw Cen MT" panose="020B0602020104020603" pitchFamily="34" charset="0"/>
              </a:rPr>
              <a:t>The analysis of Target Corporation’s e-commerce sales (2016–2018) reveals a strong and growing retail performance driven by a few key product categories, regions, and customer behaviors:</a:t>
            </a:r>
            <a:endParaRPr lang="en-IN" sz="1800" dirty="0">
              <a:solidFill>
                <a:srgbClr val="00B0F0"/>
              </a:solidFill>
              <a:latin typeface="Tw Cen MT" panose="020B0602020104020603" pitchFamily="34" charset="0"/>
            </a:endParaRPr>
          </a:p>
        </p:txBody>
      </p:sp>
      <p:sp>
        <p:nvSpPr>
          <p:cNvPr id="5" name="Rectangle 2">
            <a:extLst>
              <a:ext uri="{FF2B5EF4-FFF2-40B4-BE49-F238E27FC236}">
                <a16:creationId xmlns:a16="http://schemas.microsoft.com/office/drawing/2014/main" id="{EAAE5EEA-F72D-7DB9-935D-03632E880A40}"/>
              </a:ext>
            </a:extLst>
          </p:cNvPr>
          <p:cNvSpPr>
            <a:spLocks noGrp="1" noChangeArrowheads="1"/>
          </p:cNvSpPr>
          <p:nvPr>
            <p:ph idx="1"/>
          </p:nvPr>
        </p:nvSpPr>
        <p:spPr bwMode="auto">
          <a:xfrm>
            <a:off x="146957" y="1591767"/>
            <a:ext cx="1189808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effectLst/>
                <a:latin typeface="Tw Cen MT" panose="020B0602020104020603" pitchFamily="34" charset="0"/>
              </a:rPr>
              <a:t>1.Sales Growth:</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Tw Cen MT" panose="020B0602020104020603" pitchFamily="34" charset="0"/>
              </a:rPr>
              <a:t>Monthly revenue showed a consistent upward trend throughout 2017, peaking in </a:t>
            </a:r>
            <a:r>
              <a:rPr kumimoji="0" lang="en-US" altLang="en-US" sz="2000" b="1" i="0" u="none" strike="noStrike" cap="none" normalizeH="0" baseline="0" dirty="0">
                <a:ln>
                  <a:noFill/>
                </a:ln>
                <a:effectLst/>
                <a:latin typeface="Tw Cen MT" panose="020B0602020104020603" pitchFamily="34" charset="0"/>
              </a:rPr>
              <a:t>November 2017.</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1" i="0" u="none" strike="noStrike" cap="none" normalizeH="0" baseline="0" dirty="0">
              <a:ln>
                <a:noFill/>
              </a:ln>
              <a:effectLst/>
              <a:latin typeface="Tw Cen MT" panose="020B0602020104020603" pitchFamily="34" charset="0"/>
            </a:endParaRPr>
          </a:p>
          <a:p>
            <a:pPr marL="0" lvl="0" indent="0" eaLnBrk="0" fontAlgn="base" hangingPunct="0">
              <a:lnSpc>
                <a:spcPct val="100000"/>
              </a:lnSpc>
              <a:spcBef>
                <a:spcPct val="0"/>
              </a:spcBef>
              <a:spcAft>
                <a:spcPct val="0"/>
              </a:spcAft>
              <a:buNone/>
            </a:pPr>
            <a:r>
              <a:rPr kumimoji="0" lang="en-US" altLang="en-US" sz="2000" b="1" i="0" u="none" strike="noStrike" cap="none" normalizeH="0" baseline="0" dirty="0">
                <a:ln>
                  <a:noFill/>
                </a:ln>
                <a:effectLst/>
                <a:latin typeface="Arial" panose="020B0604020202020204" pitchFamily="34" charset="0"/>
              </a:rPr>
              <a:t>Reason: </a:t>
            </a:r>
            <a:r>
              <a:rPr lang="en-US" sz="2000" dirty="0">
                <a:latin typeface="Tw Cen MT" panose="020B0602020104020603" pitchFamily="34" charset="0"/>
              </a:rPr>
              <a:t>November 2017 sales peaked due to the combined effects of </a:t>
            </a:r>
            <a:r>
              <a:rPr lang="en-US" sz="2000" b="1" dirty="0">
                <a:latin typeface="Tw Cen MT" panose="020B0602020104020603" pitchFamily="34" charset="0"/>
              </a:rPr>
              <a:t>Black Friday discounts, holiday shopping behavior, strong online marketing,</a:t>
            </a:r>
            <a:r>
              <a:rPr lang="en-US" sz="2000" dirty="0">
                <a:latin typeface="Tw Cen MT" panose="020B0602020104020603" pitchFamily="34" charset="0"/>
              </a:rPr>
              <a:t> and </a:t>
            </a:r>
            <a:r>
              <a:rPr lang="en-US" sz="2000" b="1" dirty="0">
                <a:latin typeface="Tw Cen MT" panose="020B0602020104020603" pitchFamily="34" charset="0"/>
              </a:rPr>
              <a:t>a recovering economy.</a:t>
            </a:r>
          </a:p>
          <a:p>
            <a:pPr marL="0" lvl="0" indent="0" eaLnBrk="0" fontAlgn="base" hangingPunct="0">
              <a:lnSpc>
                <a:spcPct val="100000"/>
              </a:lnSpc>
              <a:spcBef>
                <a:spcPct val="0"/>
              </a:spcBef>
              <a:spcAft>
                <a:spcPct val="0"/>
              </a:spcAft>
              <a:buNone/>
            </a:pPr>
            <a:r>
              <a:rPr lang="en-US" sz="2000" b="1" dirty="0"/>
              <a:t>Recommendation: </a:t>
            </a:r>
            <a:r>
              <a:rPr lang="en-US" sz="2000" dirty="0">
                <a:latin typeface="Tw Cen MT" panose="020B0602020104020603" pitchFamily="34" charset="0"/>
              </a:rPr>
              <a:t>Plan strong </a:t>
            </a:r>
            <a:r>
              <a:rPr lang="en-US" sz="2000" b="1" dirty="0">
                <a:latin typeface="Tw Cen MT" panose="020B0602020104020603" pitchFamily="34" charset="0"/>
              </a:rPr>
              <a:t>November Black Friday campaigns</a:t>
            </a:r>
            <a:r>
              <a:rPr lang="en-US" sz="2000" dirty="0">
                <a:latin typeface="Tw Cen MT" panose="020B0602020104020603" pitchFamily="34" charset="0"/>
              </a:rPr>
              <a:t> with exclusive discounts, free shipping, and bundle offers, while using past data to </a:t>
            </a:r>
            <a:r>
              <a:rPr lang="en-US" sz="2000" b="1" dirty="0">
                <a:latin typeface="Tw Cen MT" panose="020B0602020104020603" pitchFamily="34" charset="0"/>
              </a:rPr>
              <a:t>forecast demand and optimize inventory and staffing</a:t>
            </a:r>
            <a:r>
              <a:rPr lang="en-US" sz="2000" dirty="0">
                <a:latin typeface="Tw Cen MT" panose="020B0602020104020603" pitchFamily="34" charset="0"/>
              </a:rPr>
              <a:t>.</a:t>
            </a:r>
            <a:endParaRPr lang="en-US" sz="2000" b="1" dirty="0">
              <a:latin typeface="Tw Cen MT" panose="020B0602020104020603" pitchFamily="34" charset="0"/>
            </a:endParaRPr>
          </a:p>
          <a:p>
            <a:pPr marL="0" lvl="0" indent="0" eaLnBrk="0" fontAlgn="base" hangingPunct="0">
              <a:lnSpc>
                <a:spcPct val="100000"/>
              </a:lnSpc>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2.Top-Performing Categories: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Health &amp; Beauty</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Bed, Table &amp; Bath</a:t>
            </a:r>
            <a:r>
              <a:rPr kumimoji="0" lang="en-US" altLang="en-US" sz="1800" b="0" i="0" u="none" strike="noStrike" cap="none" normalizeH="0" baseline="0" dirty="0">
                <a:ln>
                  <a:noFill/>
                </a:ln>
                <a:solidFill>
                  <a:schemeClr val="tx1"/>
                </a:solidFill>
                <a:effectLst/>
                <a:latin typeface="Arial" panose="020B0604020202020204" pitchFamily="34" charset="0"/>
              </a:rPr>
              <a:t> were the highest revenue-generating and most-ordered categories, reflecting strong consumer interest in personal care and lifestyle products.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3.Geographic Insights: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Sao Paulo (SP)</a:t>
            </a:r>
            <a:r>
              <a:rPr kumimoji="0" lang="en-US" altLang="en-US" sz="1800" b="0" i="0" u="none" strike="noStrike" cap="none" normalizeH="0" baseline="0" dirty="0">
                <a:ln>
                  <a:noFill/>
                </a:ln>
                <a:solidFill>
                  <a:schemeClr val="tx1"/>
                </a:solidFill>
                <a:effectLst/>
                <a:latin typeface="Arial" panose="020B0604020202020204" pitchFamily="34" charset="0"/>
              </a:rPr>
              <a:t> dominates both in </a:t>
            </a:r>
            <a:r>
              <a:rPr kumimoji="0" lang="en-US" altLang="en-US" sz="1800" b="1" i="0" u="none" strike="noStrike" cap="none" normalizeH="0" baseline="0" dirty="0">
                <a:ln>
                  <a:noFill/>
                </a:ln>
                <a:solidFill>
                  <a:schemeClr val="tx1"/>
                </a:solidFill>
                <a:effectLst/>
                <a:latin typeface="Arial" panose="020B0604020202020204" pitchFamily="34" charset="0"/>
              </a:rPr>
              <a:t>customer base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revenue generation</a:t>
            </a:r>
            <a:r>
              <a:rPr kumimoji="0" lang="en-US" altLang="en-US" sz="1800" b="0" i="0" u="none" strike="noStrike" cap="none" normalizeH="0" baseline="0" dirty="0">
                <a:ln>
                  <a:noFill/>
                </a:ln>
                <a:solidFill>
                  <a:schemeClr val="tx1"/>
                </a:solidFill>
                <a:effectLst/>
                <a:latin typeface="Arial" panose="020B0604020202020204" pitchFamily="34" charset="0"/>
              </a:rPr>
              <a:t>, making it the most valuable region. However, this also introduces a dependency risk — diversification into other states could balance growth.</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8464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D9F1-68B4-8D23-AF06-F3C92E990B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7AA2E3-2B6C-CB72-437F-919ED93A1646}"/>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5738BC20-C5A4-7F12-A312-5D4E0147DB56}"/>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3436105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7004-708F-83E4-24FC-D48BB43A064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35608BA-71C0-2AA0-1D00-307F81BFF227}"/>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1904F6F1-F118-57AD-63DF-B690A2BDB7AA}"/>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3DD5F3D4-A2CD-4F0B-2B3A-60428832C30B}"/>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BE91A616-4319-CCB9-12B1-6D896ECD4172}"/>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267855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DE5D-FD0D-530A-BE32-8C19ACDBBDF1}"/>
              </a:ext>
            </a:extLst>
          </p:cNvPr>
          <p:cNvSpPr>
            <a:spLocks noGrp="1"/>
          </p:cNvSpPr>
          <p:nvPr>
            <p:ph type="title"/>
          </p:nvPr>
        </p:nvSpPr>
        <p:spPr>
          <a:xfrm>
            <a:off x="195943" y="90490"/>
            <a:ext cx="4082143" cy="704168"/>
          </a:xfrm>
        </p:spPr>
        <p:txBody>
          <a:bodyPr>
            <a:normAutofit fontScale="90000"/>
          </a:bodyPr>
          <a:lstStyle/>
          <a:p>
            <a:r>
              <a:rPr lang="en-IN" dirty="0"/>
              <a:t>🧩</a:t>
            </a:r>
            <a:r>
              <a:rPr lang="en-US" dirty="0">
                <a:solidFill>
                  <a:srgbClr val="FF0000"/>
                </a:solidFill>
                <a:latin typeface="Agency FB" panose="020B0503020202020204" pitchFamily="34" charset="0"/>
              </a:rPr>
              <a:t>Dataset Overview:</a:t>
            </a:r>
            <a:endParaRPr lang="en-IN" dirty="0"/>
          </a:p>
        </p:txBody>
      </p:sp>
      <p:sp>
        <p:nvSpPr>
          <p:cNvPr id="3" name="Text Placeholder 2">
            <a:extLst>
              <a:ext uri="{FF2B5EF4-FFF2-40B4-BE49-F238E27FC236}">
                <a16:creationId xmlns:a16="http://schemas.microsoft.com/office/drawing/2014/main" id="{2A3C51CC-D32A-3F41-78B4-DF0531FBCCD6}"/>
              </a:ext>
            </a:extLst>
          </p:cNvPr>
          <p:cNvSpPr>
            <a:spLocks noGrp="1"/>
          </p:cNvSpPr>
          <p:nvPr>
            <p:ph type="body" idx="1"/>
          </p:nvPr>
        </p:nvSpPr>
        <p:spPr>
          <a:xfrm>
            <a:off x="283029" y="936854"/>
            <a:ext cx="5377089" cy="517749"/>
          </a:xfrm>
        </p:spPr>
        <p:txBody>
          <a:bodyPr/>
          <a:lstStyle/>
          <a:p>
            <a:r>
              <a:rPr lang="en-IN" dirty="0"/>
              <a:t>🚚5. Table : Orders</a:t>
            </a:r>
          </a:p>
        </p:txBody>
      </p:sp>
      <p:graphicFrame>
        <p:nvGraphicFramePr>
          <p:cNvPr id="8" name="Content Placeholder 7">
            <a:extLst>
              <a:ext uri="{FF2B5EF4-FFF2-40B4-BE49-F238E27FC236}">
                <a16:creationId xmlns:a16="http://schemas.microsoft.com/office/drawing/2014/main" id="{88BB9BC5-EDD0-2E32-86A7-752C2E7F64C2}"/>
              </a:ext>
            </a:extLst>
          </p:cNvPr>
          <p:cNvGraphicFramePr>
            <a:graphicFrameLocks noGrp="1"/>
          </p:cNvGraphicFramePr>
          <p:nvPr>
            <p:ph sz="half" idx="2"/>
            <p:extLst>
              <p:ext uri="{D42A27DB-BD31-4B8C-83A1-F6EECF244321}">
                <p14:modId xmlns:p14="http://schemas.microsoft.com/office/powerpoint/2010/main" val="2236923773"/>
              </p:ext>
            </p:extLst>
          </p:nvPr>
        </p:nvGraphicFramePr>
        <p:xfrm>
          <a:off x="195943" y="1715182"/>
          <a:ext cx="5714546" cy="4747863"/>
        </p:xfrm>
        <a:graphic>
          <a:graphicData uri="http://schemas.openxmlformats.org/drawingml/2006/table">
            <a:tbl>
              <a:tblPr firstRow="1" bandRow="1">
                <a:tableStyleId>{5C22544A-7EE6-4342-B048-85BDC9FD1C3A}</a:tableStyleId>
              </a:tblPr>
              <a:tblGrid>
                <a:gridCol w="2841171">
                  <a:extLst>
                    <a:ext uri="{9D8B030D-6E8A-4147-A177-3AD203B41FA5}">
                      <a16:colId xmlns:a16="http://schemas.microsoft.com/office/drawing/2014/main" val="535855732"/>
                    </a:ext>
                  </a:extLst>
                </a:gridCol>
                <a:gridCol w="2873375">
                  <a:extLst>
                    <a:ext uri="{9D8B030D-6E8A-4147-A177-3AD203B41FA5}">
                      <a16:colId xmlns:a16="http://schemas.microsoft.com/office/drawing/2014/main" val="3406993172"/>
                    </a:ext>
                  </a:extLst>
                </a:gridCol>
              </a:tblGrid>
              <a:tr h="255132">
                <a:tc>
                  <a:txBody>
                    <a:bodyPr/>
                    <a:lstStyle/>
                    <a:p>
                      <a:pPr>
                        <a:buNone/>
                      </a:pPr>
                      <a:r>
                        <a:rPr lang="en-IN" sz="1600" dirty="0">
                          <a:latin typeface="Tw Cen MT" panose="020B0602020104020603" pitchFamily="34" charset="0"/>
                        </a:rPr>
                        <a:t>Column</a:t>
                      </a:r>
                    </a:p>
                  </a:txBody>
                  <a:tcPr anchor="ctr"/>
                </a:tc>
                <a:tc>
                  <a:txBody>
                    <a:bodyPr/>
                    <a:lstStyle/>
                    <a:p>
                      <a:pPr>
                        <a:buNone/>
                      </a:pPr>
                      <a:r>
                        <a:rPr lang="en-IN" sz="1600">
                          <a:latin typeface="Tw Cen MT" panose="020B0602020104020603" pitchFamily="34" charset="0"/>
                        </a:rPr>
                        <a:t>Description</a:t>
                      </a:r>
                    </a:p>
                  </a:txBody>
                  <a:tcPr anchor="ctr"/>
                </a:tc>
                <a:extLst>
                  <a:ext uri="{0D108BD9-81ED-4DB2-BD59-A6C34878D82A}">
                    <a16:rowId xmlns:a16="http://schemas.microsoft.com/office/drawing/2014/main" val="1883581801"/>
                  </a:ext>
                </a:extLst>
              </a:tr>
              <a:tr h="338506">
                <a:tc>
                  <a:txBody>
                    <a:bodyPr/>
                    <a:lstStyle/>
                    <a:p>
                      <a:pPr>
                        <a:buNone/>
                      </a:pPr>
                      <a:r>
                        <a:rPr lang="en-IN" sz="1600" dirty="0" err="1">
                          <a:latin typeface="Tw Cen MT" panose="020B0602020104020603" pitchFamily="34" charset="0"/>
                        </a:rPr>
                        <a:t>order_id</a:t>
                      </a:r>
                      <a:endParaRPr lang="en-IN" sz="1600" dirty="0">
                        <a:latin typeface="Tw Cen MT" panose="020B0602020104020603" pitchFamily="34" charset="0"/>
                      </a:endParaRPr>
                    </a:p>
                  </a:txBody>
                  <a:tcPr anchor="ctr"/>
                </a:tc>
                <a:tc>
                  <a:txBody>
                    <a:bodyPr/>
                    <a:lstStyle/>
                    <a:p>
                      <a:pPr>
                        <a:buNone/>
                      </a:pPr>
                      <a:r>
                        <a:rPr lang="en-US" sz="1600">
                          <a:latin typeface="Tw Cen MT" panose="020B0602020104020603" pitchFamily="34" charset="0"/>
                        </a:rPr>
                        <a:t>Unique identifier for each order</a:t>
                      </a:r>
                    </a:p>
                  </a:txBody>
                  <a:tcPr anchor="ctr"/>
                </a:tc>
                <a:extLst>
                  <a:ext uri="{0D108BD9-81ED-4DB2-BD59-A6C34878D82A}">
                    <a16:rowId xmlns:a16="http://schemas.microsoft.com/office/drawing/2014/main" val="1972214395"/>
                  </a:ext>
                </a:extLst>
              </a:tr>
              <a:tr h="0">
                <a:tc>
                  <a:txBody>
                    <a:bodyPr/>
                    <a:lstStyle/>
                    <a:p>
                      <a:pPr>
                        <a:buNone/>
                      </a:pPr>
                      <a:r>
                        <a:rPr lang="en-IN" sz="1600" dirty="0" err="1">
                          <a:latin typeface="Tw Cen MT" panose="020B0602020104020603" pitchFamily="34" charset="0"/>
                        </a:rPr>
                        <a:t>customer_id</a:t>
                      </a:r>
                      <a:endParaRPr lang="en-IN" sz="1600" dirty="0">
                        <a:latin typeface="Tw Cen MT" panose="020B0602020104020603" pitchFamily="34" charset="0"/>
                      </a:endParaRPr>
                    </a:p>
                  </a:txBody>
                  <a:tcPr anchor="ctr"/>
                </a:tc>
                <a:tc>
                  <a:txBody>
                    <a:bodyPr/>
                    <a:lstStyle/>
                    <a:p>
                      <a:pPr>
                        <a:buNone/>
                      </a:pPr>
                      <a:r>
                        <a:rPr lang="en-US" sz="1600">
                          <a:latin typeface="Tw Cen MT" panose="020B0602020104020603" pitchFamily="34" charset="0"/>
                        </a:rPr>
                        <a:t>Unique identifier of the customer who placed the order</a:t>
                      </a:r>
                    </a:p>
                  </a:txBody>
                  <a:tcPr anchor="ctr"/>
                </a:tc>
                <a:extLst>
                  <a:ext uri="{0D108BD9-81ED-4DB2-BD59-A6C34878D82A}">
                    <a16:rowId xmlns:a16="http://schemas.microsoft.com/office/drawing/2014/main" val="3124873781"/>
                  </a:ext>
                </a:extLst>
              </a:tr>
              <a:tr h="446721">
                <a:tc>
                  <a:txBody>
                    <a:bodyPr/>
                    <a:lstStyle/>
                    <a:p>
                      <a:pPr>
                        <a:buNone/>
                      </a:pPr>
                      <a:r>
                        <a:rPr lang="en-IN" sz="1600" dirty="0" err="1">
                          <a:latin typeface="Tw Cen MT" panose="020B0602020104020603" pitchFamily="34" charset="0"/>
                        </a:rPr>
                        <a:t>order_status</a:t>
                      </a:r>
                      <a:endParaRPr lang="en-IN" sz="1600" dirty="0">
                        <a:latin typeface="Tw Cen MT" panose="020B0602020104020603" pitchFamily="34" charset="0"/>
                      </a:endParaRPr>
                    </a:p>
                  </a:txBody>
                  <a:tcPr anchor="ctr"/>
                </a:tc>
                <a:tc>
                  <a:txBody>
                    <a:bodyPr/>
                    <a:lstStyle/>
                    <a:p>
                      <a:pPr>
                        <a:buNone/>
                      </a:pPr>
                      <a:r>
                        <a:rPr lang="en-US" sz="1600">
                          <a:latin typeface="Tw Cen MT" panose="020B0602020104020603" pitchFamily="34" charset="0"/>
                        </a:rPr>
                        <a:t>Current status of the order (e.g., delivered, shipped)</a:t>
                      </a:r>
                    </a:p>
                  </a:txBody>
                  <a:tcPr anchor="ctr"/>
                </a:tc>
                <a:extLst>
                  <a:ext uri="{0D108BD9-81ED-4DB2-BD59-A6C34878D82A}">
                    <a16:rowId xmlns:a16="http://schemas.microsoft.com/office/drawing/2014/main" val="996864852"/>
                  </a:ext>
                </a:extLst>
              </a:tr>
              <a:tr h="353746">
                <a:tc>
                  <a:txBody>
                    <a:bodyPr/>
                    <a:lstStyle/>
                    <a:p>
                      <a:pPr>
                        <a:buNone/>
                      </a:pPr>
                      <a:r>
                        <a:rPr lang="en-IN" sz="1600" dirty="0" err="1">
                          <a:latin typeface="Tw Cen MT" panose="020B0602020104020603" pitchFamily="34" charset="0"/>
                        </a:rPr>
                        <a:t>order_purchase_timestamp</a:t>
                      </a:r>
                      <a:endParaRPr lang="en-IN" sz="1600" dirty="0">
                        <a:latin typeface="Tw Cen MT" panose="020B0602020104020603" pitchFamily="34" charset="0"/>
                      </a:endParaRPr>
                    </a:p>
                  </a:txBody>
                  <a:tcPr anchor="ctr"/>
                </a:tc>
                <a:tc>
                  <a:txBody>
                    <a:bodyPr/>
                    <a:lstStyle/>
                    <a:p>
                      <a:pPr>
                        <a:buNone/>
                      </a:pPr>
                      <a:r>
                        <a:rPr lang="en-US" sz="1600">
                          <a:latin typeface="Tw Cen MT" panose="020B0602020104020603" pitchFamily="34" charset="0"/>
                        </a:rPr>
                        <a:t>Date and time when the order was placed</a:t>
                      </a:r>
                    </a:p>
                  </a:txBody>
                  <a:tcPr anchor="ctr"/>
                </a:tc>
                <a:extLst>
                  <a:ext uri="{0D108BD9-81ED-4DB2-BD59-A6C34878D82A}">
                    <a16:rowId xmlns:a16="http://schemas.microsoft.com/office/drawing/2014/main" val="3896739125"/>
                  </a:ext>
                </a:extLst>
              </a:tr>
              <a:tr h="257952">
                <a:tc>
                  <a:txBody>
                    <a:bodyPr/>
                    <a:lstStyle/>
                    <a:p>
                      <a:pPr>
                        <a:buNone/>
                      </a:pPr>
                      <a:r>
                        <a:rPr lang="en-IN" sz="1600">
                          <a:latin typeface="Tw Cen MT" panose="020B0602020104020603" pitchFamily="34" charset="0"/>
                        </a:rPr>
                        <a:t>order_approved_at</a:t>
                      </a:r>
                    </a:p>
                  </a:txBody>
                  <a:tcPr anchor="ctr"/>
                </a:tc>
                <a:tc>
                  <a:txBody>
                    <a:bodyPr/>
                    <a:lstStyle/>
                    <a:p>
                      <a:pPr>
                        <a:buNone/>
                      </a:pPr>
                      <a:r>
                        <a:rPr lang="en-US" sz="1600">
                          <a:latin typeface="Tw Cen MT" panose="020B0602020104020603" pitchFamily="34" charset="0"/>
                        </a:rPr>
                        <a:t>Date and time when the order was approved</a:t>
                      </a:r>
                    </a:p>
                  </a:txBody>
                  <a:tcPr anchor="ctr"/>
                </a:tc>
                <a:extLst>
                  <a:ext uri="{0D108BD9-81ED-4DB2-BD59-A6C34878D82A}">
                    <a16:rowId xmlns:a16="http://schemas.microsoft.com/office/drawing/2014/main" val="12252007"/>
                  </a:ext>
                </a:extLst>
              </a:tr>
              <a:tr h="366166">
                <a:tc>
                  <a:txBody>
                    <a:bodyPr/>
                    <a:lstStyle/>
                    <a:p>
                      <a:pPr>
                        <a:buNone/>
                      </a:pPr>
                      <a:r>
                        <a:rPr lang="en-IN" sz="1600">
                          <a:latin typeface="Tw Cen MT" panose="020B0602020104020603" pitchFamily="34" charset="0"/>
                        </a:rPr>
                        <a:t>order_delivered_carrier_date</a:t>
                      </a:r>
                    </a:p>
                  </a:txBody>
                  <a:tcPr anchor="ctr"/>
                </a:tc>
                <a:tc>
                  <a:txBody>
                    <a:bodyPr/>
                    <a:lstStyle/>
                    <a:p>
                      <a:pPr>
                        <a:buNone/>
                      </a:pPr>
                      <a:r>
                        <a:rPr lang="en-US" sz="1600">
                          <a:latin typeface="Tw Cen MT" panose="020B0602020104020603" pitchFamily="34" charset="0"/>
                        </a:rPr>
                        <a:t>Date when the order was handed over to the carrier</a:t>
                      </a:r>
                    </a:p>
                  </a:txBody>
                  <a:tcPr anchor="ctr"/>
                </a:tc>
                <a:extLst>
                  <a:ext uri="{0D108BD9-81ED-4DB2-BD59-A6C34878D82A}">
                    <a16:rowId xmlns:a16="http://schemas.microsoft.com/office/drawing/2014/main" val="184741208"/>
                  </a:ext>
                </a:extLst>
              </a:tr>
              <a:tr h="0">
                <a:tc>
                  <a:txBody>
                    <a:bodyPr/>
                    <a:lstStyle/>
                    <a:p>
                      <a:pPr>
                        <a:buNone/>
                      </a:pPr>
                      <a:r>
                        <a:rPr lang="en-IN" sz="1600">
                          <a:latin typeface="Tw Cen MT" panose="020B0602020104020603" pitchFamily="34" charset="0"/>
                        </a:rPr>
                        <a:t>order_delivered_customer_date</a:t>
                      </a:r>
                    </a:p>
                  </a:txBody>
                  <a:tcPr anchor="ctr"/>
                </a:tc>
                <a:tc>
                  <a:txBody>
                    <a:bodyPr/>
                    <a:lstStyle/>
                    <a:p>
                      <a:pPr>
                        <a:buNone/>
                      </a:pPr>
                      <a:r>
                        <a:rPr lang="en-US" sz="1600">
                          <a:latin typeface="Tw Cen MT" panose="020B0602020104020603" pitchFamily="34" charset="0"/>
                        </a:rPr>
                        <a:t>Date when the order was delivered to the customer</a:t>
                      </a:r>
                    </a:p>
                  </a:txBody>
                  <a:tcPr anchor="ctr"/>
                </a:tc>
                <a:extLst>
                  <a:ext uri="{0D108BD9-81ED-4DB2-BD59-A6C34878D82A}">
                    <a16:rowId xmlns:a16="http://schemas.microsoft.com/office/drawing/2014/main" val="1137818447"/>
                  </a:ext>
                </a:extLst>
              </a:tr>
              <a:tr h="599357">
                <a:tc>
                  <a:txBody>
                    <a:bodyPr/>
                    <a:lstStyle/>
                    <a:p>
                      <a:pPr>
                        <a:buNone/>
                      </a:pPr>
                      <a:r>
                        <a:rPr lang="en-IN" sz="1600" dirty="0" err="1">
                          <a:latin typeface="Tw Cen MT" panose="020B0602020104020603" pitchFamily="34" charset="0"/>
                        </a:rPr>
                        <a:t>order_estimated_delivery_date</a:t>
                      </a:r>
                      <a:endParaRPr lang="en-IN" sz="1600" dirty="0">
                        <a:latin typeface="Tw Cen MT" panose="020B0602020104020603" pitchFamily="34" charset="0"/>
                      </a:endParaRPr>
                    </a:p>
                  </a:txBody>
                  <a:tcPr anchor="ctr"/>
                </a:tc>
                <a:tc>
                  <a:txBody>
                    <a:bodyPr/>
                    <a:lstStyle/>
                    <a:p>
                      <a:pPr>
                        <a:buNone/>
                      </a:pPr>
                      <a:r>
                        <a:rPr lang="en-US" sz="1600" dirty="0">
                          <a:latin typeface="Tw Cen MT" panose="020B0602020104020603" pitchFamily="34" charset="0"/>
                        </a:rPr>
                        <a:t>Estimated date for the order to be delivered</a:t>
                      </a:r>
                    </a:p>
                  </a:txBody>
                  <a:tcPr anchor="ctr"/>
                </a:tc>
                <a:extLst>
                  <a:ext uri="{0D108BD9-81ED-4DB2-BD59-A6C34878D82A}">
                    <a16:rowId xmlns:a16="http://schemas.microsoft.com/office/drawing/2014/main" val="3196174342"/>
                  </a:ext>
                </a:extLst>
              </a:tr>
            </a:tbl>
          </a:graphicData>
        </a:graphic>
      </p:graphicFrame>
      <p:sp>
        <p:nvSpPr>
          <p:cNvPr id="5" name="Text Placeholder 4">
            <a:extLst>
              <a:ext uri="{FF2B5EF4-FFF2-40B4-BE49-F238E27FC236}">
                <a16:creationId xmlns:a16="http://schemas.microsoft.com/office/drawing/2014/main" id="{6C2251F3-33A2-4C40-465F-D8C57BCA0162}"/>
              </a:ext>
            </a:extLst>
          </p:cNvPr>
          <p:cNvSpPr>
            <a:spLocks noGrp="1"/>
          </p:cNvSpPr>
          <p:nvPr>
            <p:ph type="body" sz="quarter" idx="3"/>
          </p:nvPr>
        </p:nvSpPr>
        <p:spPr>
          <a:xfrm>
            <a:off x="6095999" y="936853"/>
            <a:ext cx="5812971" cy="517750"/>
          </a:xfrm>
        </p:spPr>
        <p:txBody>
          <a:bodyPr/>
          <a:lstStyle/>
          <a:p>
            <a:r>
              <a:rPr lang="en-IN" dirty="0"/>
              <a:t>💰6. Table : Payments</a:t>
            </a:r>
          </a:p>
        </p:txBody>
      </p:sp>
      <p:graphicFrame>
        <p:nvGraphicFramePr>
          <p:cNvPr id="4" name="Content Placeholder 3">
            <a:extLst>
              <a:ext uri="{FF2B5EF4-FFF2-40B4-BE49-F238E27FC236}">
                <a16:creationId xmlns:a16="http://schemas.microsoft.com/office/drawing/2014/main" id="{322472F6-3345-6AFC-ECF6-FF0F14B69F13}"/>
              </a:ext>
            </a:extLst>
          </p:cNvPr>
          <p:cNvGraphicFramePr>
            <a:graphicFrameLocks noGrp="1"/>
          </p:cNvGraphicFramePr>
          <p:nvPr>
            <p:ph sz="quarter" idx="4"/>
            <p:extLst>
              <p:ext uri="{D42A27DB-BD31-4B8C-83A1-F6EECF244321}">
                <p14:modId xmlns:p14="http://schemas.microsoft.com/office/powerpoint/2010/main" val="2268034065"/>
              </p:ext>
            </p:extLst>
          </p:nvPr>
        </p:nvGraphicFramePr>
        <p:xfrm>
          <a:off x="6095999" y="1715181"/>
          <a:ext cx="5900058" cy="4747863"/>
        </p:xfrm>
        <a:graphic>
          <a:graphicData uri="http://schemas.openxmlformats.org/drawingml/2006/table">
            <a:tbl>
              <a:tblPr firstRow="1" bandRow="1">
                <a:tableStyleId>{5C22544A-7EE6-4342-B048-85BDC9FD1C3A}</a:tableStyleId>
              </a:tblPr>
              <a:tblGrid>
                <a:gridCol w="2950029">
                  <a:extLst>
                    <a:ext uri="{9D8B030D-6E8A-4147-A177-3AD203B41FA5}">
                      <a16:colId xmlns:a16="http://schemas.microsoft.com/office/drawing/2014/main" val="1717219992"/>
                    </a:ext>
                  </a:extLst>
                </a:gridCol>
                <a:gridCol w="2950029">
                  <a:extLst>
                    <a:ext uri="{9D8B030D-6E8A-4147-A177-3AD203B41FA5}">
                      <a16:colId xmlns:a16="http://schemas.microsoft.com/office/drawing/2014/main" val="2186486695"/>
                    </a:ext>
                  </a:extLst>
                </a:gridCol>
              </a:tblGrid>
              <a:tr h="487570">
                <a:tc>
                  <a:txBody>
                    <a:bodyPr/>
                    <a:lstStyle/>
                    <a:p>
                      <a:pPr>
                        <a:buNone/>
                      </a:pPr>
                      <a:r>
                        <a:rPr lang="en-IN" sz="1600" dirty="0">
                          <a:latin typeface="Tw Cen MT" panose="020B0602020104020603" pitchFamily="34" charset="0"/>
                        </a:rPr>
                        <a:t>Column</a:t>
                      </a:r>
                    </a:p>
                  </a:txBody>
                  <a:tcPr anchor="ctr"/>
                </a:tc>
                <a:tc>
                  <a:txBody>
                    <a:bodyPr/>
                    <a:lstStyle/>
                    <a:p>
                      <a:pPr>
                        <a:buNone/>
                      </a:pPr>
                      <a:r>
                        <a:rPr lang="en-IN" sz="1600">
                          <a:latin typeface="Tw Cen MT" panose="020B0602020104020603" pitchFamily="34" charset="0"/>
                        </a:rPr>
                        <a:t>Description</a:t>
                      </a:r>
                    </a:p>
                  </a:txBody>
                  <a:tcPr anchor="ctr"/>
                </a:tc>
                <a:extLst>
                  <a:ext uri="{0D108BD9-81ED-4DB2-BD59-A6C34878D82A}">
                    <a16:rowId xmlns:a16="http://schemas.microsoft.com/office/drawing/2014/main" val="3618230894"/>
                  </a:ext>
                </a:extLst>
              </a:tr>
              <a:tr h="827582">
                <a:tc>
                  <a:txBody>
                    <a:bodyPr/>
                    <a:lstStyle/>
                    <a:p>
                      <a:pPr>
                        <a:buNone/>
                      </a:pPr>
                      <a:r>
                        <a:rPr lang="en-IN" sz="1600" dirty="0" err="1">
                          <a:latin typeface="Tw Cen MT" panose="020B0602020104020603" pitchFamily="34" charset="0"/>
                        </a:rPr>
                        <a:t>order_id</a:t>
                      </a:r>
                      <a:endParaRPr lang="en-IN" sz="1600" dirty="0">
                        <a:latin typeface="Tw Cen MT" panose="020B0602020104020603" pitchFamily="34" charset="0"/>
                      </a:endParaRPr>
                    </a:p>
                  </a:txBody>
                  <a:tcPr anchor="ctr"/>
                </a:tc>
                <a:tc>
                  <a:txBody>
                    <a:bodyPr/>
                    <a:lstStyle/>
                    <a:p>
                      <a:pPr>
                        <a:buNone/>
                      </a:pPr>
                      <a:r>
                        <a:rPr lang="en-US" sz="1600">
                          <a:latin typeface="Tw Cen MT" panose="020B0602020104020603" pitchFamily="34" charset="0"/>
                        </a:rPr>
                        <a:t>Unique identifier for the order associated with the payment</a:t>
                      </a:r>
                    </a:p>
                  </a:txBody>
                  <a:tcPr anchor="ctr"/>
                </a:tc>
                <a:extLst>
                  <a:ext uri="{0D108BD9-81ED-4DB2-BD59-A6C34878D82A}">
                    <a16:rowId xmlns:a16="http://schemas.microsoft.com/office/drawing/2014/main" val="4216712554"/>
                  </a:ext>
                </a:extLst>
              </a:tr>
              <a:tr h="1202229">
                <a:tc>
                  <a:txBody>
                    <a:bodyPr/>
                    <a:lstStyle/>
                    <a:p>
                      <a:pPr>
                        <a:buNone/>
                      </a:pPr>
                      <a:r>
                        <a:rPr lang="en-IN" sz="1600">
                          <a:latin typeface="Tw Cen MT" panose="020B0602020104020603" pitchFamily="34" charset="0"/>
                        </a:rPr>
                        <a:t>payment_sequential</a:t>
                      </a:r>
                    </a:p>
                  </a:txBody>
                  <a:tcPr anchor="ctr"/>
                </a:tc>
                <a:tc>
                  <a:txBody>
                    <a:bodyPr/>
                    <a:lstStyle/>
                    <a:p>
                      <a:pPr>
                        <a:buNone/>
                      </a:pPr>
                      <a:r>
                        <a:rPr lang="en-US" sz="1600">
                          <a:latin typeface="Tw Cen MT" panose="020B0602020104020603" pitchFamily="34" charset="0"/>
                        </a:rPr>
                        <a:t>Sequence number of the payment for the same order</a:t>
                      </a:r>
                    </a:p>
                  </a:txBody>
                  <a:tcPr anchor="ctr"/>
                </a:tc>
                <a:extLst>
                  <a:ext uri="{0D108BD9-81ED-4DB2-BD59-A6C34878D82A}">
                    <a16:rowId xmlns:a16="http://schemas.microsoft.com/office/drawing/2014/main" val="1100978561"/>
                  </a:ext>
                </a:extLst>
              </a:tr>
              <a:tr h="651227">
                <a:tc>
                  <a:txBody>
                    <a:bodyPr/>
                    <a:lstStyle/>
                    <a:p>
                      <a:pPr>
                        <a:buNone/>
                      </a:pPr>
                      <a:r>
                        <a:rPr lang="en-IN" sz="1600">
                          <a:latin typeface="Tw Cen MT" panose="020B0602020104020603" pitchFamily="34" charset="0"/>
                        </a:rPr>
                        <a:t>payment_type</a:t>
                      </a:r>
                    </a:p>
                  </a:txBody>
                  <a:tcPr anchor="ctr"/>
                </a:tc>
                <a:tc>
                  <a:txBody>
                    <a:bodyPr/>
                    <a:lstStyle/>
                    <a:p>
                      <a:pPr>
                        <a:buNone/>
                      </a:pPr>
                      <a:r>
                        <a:rPr lang="en-US" sz="1600">
                          <a:latin typeface="Tw Cen MT" panose="020B0602020104020603" pitchFamily="34" charset="0"/>
                        </a:rPr>
                        <a:t>Method of payment used (e.g., credit card, debit card)</a:t>
                      </a:r>
                    </a:p>
                  </a:txBody>
                  <a:tcPr anchor="ctr"/>
                </a:tc>
                <a:extLst>
                  <a:ext uri="{0D108BD9-81ED-4DB2-BD59-A6C34878D82A}">
                    <a16:rowId xmlns:a16="http://schemas.microsoft.com/office/drawing/2014/main" val="2177301823"/>
                  </a:ext>
                </a:extLst>
              </a:tr>
              <a:tr h="1202229">
                <a:tc>
                  <a:txBody>
                    <a:bodyPr/>
                    <a:lstStyle/>
                    <a:p>
                      <a:pPr>
                        <a:buNone/>
                      </a:pPr>
                      <a:r>
                        <a:rPr lang="en-IN" sz="1600">
                          <a:latin typeface="Tw Cen MT" panose="020B0602020104020603" pitchFamily="34" charset="0"/>
                        </a:rPr>
                        <a:t>payment_installments</a:t>
                      </a:r>
                    </a:p>
                  </a:txBody>
                  <a:tcPr anchor="ctr"/>
                </a:tc>
                <a:tc>
                  <a:txBody>
                    <a:bodyPr/>
                    <a:lstStyle/>
                    <a:p>
                      <a:pPr>
                        <a:buNone/>
                      </a:pPr>
                      <a:r>
                        <a:rPr lang="en-US" sz="1600">
                          <a:latin typeface="Tw Cen MT" panose="020B0602020104020603" pitchFamily="34" charset="0"/>
                        </a:rPr>
                        <a:t>Number of installments in which the payment was made</a:t>
                      </a:r>
                    </a:p>
                  </a:txBody>
                  <a:tcPr anchor="ctr"/>
                </a:tc>
                <a:extLst>
                  <a:ext uri="{0D108BD9-81ED-4DB2-BD59-A6C34878D82A}">
                    <a16:rowId xmlns:a16="http://schemas.microsoft.com/office/drawing/2014/main" val="3514153882"/>
                  </a:ext>
                </a:extLst>
              </a:tr>
              <a:tr h="377026">
                <a:tc>
                  <a:txBody>
                    <a:bodyPr/>
                    <a:lstStyle/>
                    <a:p>
                      <a:pPr>
                        <a:buNone/>
                      </a:pPr>
                      <a:r>
                        <a:rPr lang="en-IN" sz="1600">
                          <a:latin typeface="Tw Cen MT" panose="020B0602020104020603" pitchFamily="34" charset="0"/>
                        </a:rPr>
                        <a:t>payment_value</a:t>
                      </a:r>
                    </a:p>
                  </a:txBody>
                  <a:tcPr anchor="ctr"/>
                </a:tc>
                <a:tc>
                  <a:txBody>
                    <a:bodyPr/>
                    <a:lstStyle/>
                    <a:p>
                      <a:pPr>
                        <a:buNone/>
                      </a:pPr>
                      <a:r>
                        <a:rPr lang="en-US" sz="1600" dirty="0">
                          <a:latin typeface="Tw Cen MT" panose="020B0602020104020603" pitchFamily="34" charset="0"/>
                        </a:rPr>
                        <a:t>Total amount paid for the order</a:t>
                      </a:r>
                    </a:p>
                  </a:txBody>
                  <a:tcPr anchor="ctr"/>
                </a:tc>
                <a:extLst>
                  <a:ext uri="{0D108BD9-81ED-4DB2-BD59-A6C34878D82A}">
                    <a16:rowId xmlns:a16="http://schemas.microsoft.com/office/drawing/2014/main" val="431909547"/>
                  </a:ext>
                </a:extLst>
              </a:tr>
            </a:tbl>
          </a:graphicData>
        </a:graphic>
      </p:graphicFrame>
    </p:spTree>
    <p:extLst>
      <p:ext uri="{BB962C8B-B14F-4D97-AF65-F5344CB8AC3E}">
        <p14:creationId xmlns:p14="http://schemas.microsoft.com/office/powerpoint/2010/main" val="1935584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0D62-4B3D-F03B-96F7-5FD7A9EB1E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3878F1-C079-4426-B02D-E2B367D07CA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116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CE83-6AF3-A205-4F9F-62AC4D366F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1705B5A-AA57-7C46-1AA8-1E1266CBD527}"/>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EC0ACF13-6B85-8A75-3080-3ABE47C4149F}"/>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7CD4EBDA-4C75-ED69-AE3F-A189522F527D}"/>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F0400626-7B1B-A543-4107-F9B97199A56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213727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2F60-6270-1706-A0E5-999F82943D82}"/>
              </a:ext>
            </a:extLst>
          </p:cNvPr>
          <p:cNvSpPr>
            <a:spLocks noGrp="1"/>
          </p:cNvSpPr>
          <p:nvPr>
            <p:ph type="title"/>
          </p:nvPr>
        </p:nvSpPr>
        <p:spPr>
          <a:xfrm>
            <a:off x="97971" y="1"/>
            <a:ext cx="5769429" cy="685800"/>
          </a:xfrm>
        </p:spPr>
        <p:txBody>
          <a:bodyPr>
            <a:normAutofit/>
          </a:bodyPr>
          <a:lstStyle/>
          <a:p>
            <a:r>
              <a:rPr lang="en-IN" sz="3600" dirty="0"/>
              <a:t>🧩</a:t>
            </a:r>
            <a:r>
              <a:rPr lang="en-US" sz="3600" dirty="0">
                <a:solidFill>
                  <a:srgbClr val="FF0000"/>
                </a:solidFill>
                <a:latin typeface="Agency FB" panose="020B0503020202020204" pitchFamily="34" charset="0"/>
              </a:rPr>
              <a:t>Dataset Overview:</a:t>
            </a:r>
            <a:endParaRPr lang="en-IN" sz="3600" dirty="0"/>
          </a:p>
        </p:txBody>
      </p:sp>
      <p:sp>
        <p:nvSpPr>
          <p:cNvPr id="3" name="Text Placeholder 2">
            <a:extLst>
              <a:ext uri="{FF2B5EF4-FFF2-40B4-BE49-F238E27FC236}">
                <a16:creationId xmlns:a16="http://schemas.microsoft.com/office/drawing/2014/main" id="{8DCAF68B-0D79-FEB2-B6B2-5988316A4A9E}"/>
              </a:ext>
            </a:extLst>
          </p:cNvPr>
          <p:cNvSpPr>
            <a:spLocks noGrp="1"/>
          </p:cNvSpPr>
          <p:nvPr>
            <p:ph type="body" idx="1"/>
          </p:nvPr>
        </p:nvSpPr>
        <p:spPr>
          <a:xfrm>
            <a:off x="272142" y="685801"/>
            <a:ext cx="6346372" cy="522513"/>
          </a:xfrm>
        </p:spPr>
        <p:txBody>
          <a:bodyPr>
            <a:normAutofit/>
          </a:bodyPr>
          <a:lstStyle/>
          <a:p>
            <a:r>
              <a:rPr lang="en-IN" dirty="0"/>
              <a:t>📄7.Table : Products2</a:t>
            </a:r>
          </a:p>
        </p:txBody>
      </p:sp>
      <p:graphicFrame>
        <p:nvGraphicFramePr>
          <p:cNvPr id="7" name="Content Placeholder 6">
            <a:extLst>
              <a:ext uri="{FF2B5EF4-FFF2-40B4-BE49-F238E27FC236}">
                <a16:creationId xmlns:a16="http://schemas.microsoft.com/office/drawing/2014/main" id="{02E1BFAC-A312-6134-994E-285B911D86C6}"/>
              </a:ext>
            </a:extLst>
          </p:cNvPr>
          <p:cNvGraphicFramePr>
            <a:graphicFrameLocks noGrp="1"/>
          </p:cNvGraphicFramePr>
          <p:nvPr>
            <p:ph sz="half" idx="2"/>
            <p:extLst>
              <p:ext uri="{D42A27DB-BD31-4B8C-83A1-F6EECF244321}">
                <p14:modId xmlns:p14="http://schemas.microsoft.com/office/powerpoint/2010/main" val="1545804423"/>
              </p:ext>
            </p:extLst>
          </p:nvPr>
        </p:nvGraphicFramePr>
        <p:xfrm>
          <a:off x="272142" y="1349442"/>
          <a:ext cx="6346372" cy="5136315"/>
        </p:xfrm>
        <a:graphic>
          <a:graphicData uri="http://schemas.openxmlformats.org/drawingml/2006/table">
            <a:tbl>
              <a:tblPr firstRow="1" bandRow="1">
                <a:tableStyleId>{5C22544A-7EE6-4342-B048-85BDC9FD1C3A}</a:tableStyleId>
              </a:tblPr>
              <a:tblGrid>
                <a:gridCol w="3086757">
                  <a:extLst>
                    <a:ext uri="{9D8B030D-6E8A-4147-A177-3AD203B41FA5}">
                      <a16:colId xmlns:a16="http://schemas.microsoft.com/office/drawing/2014/main" val="3486701794"/>
                    </a:ext>
                  </a:extLst>
                </a:gridCol>
                <a:gridCol w="3259615">
                  <a:extLst>
                    <a:ext uri="{9D8B030D-6E8A-4147-A177-3AD203B41FA5}">
                      <a16:colId xmlns:a16="http://schemas.microsoft.com/office/drawing/2014/main" val="1265671594"/>
                    </a:ext>
                  </a:extLst>
                </a:gridCol>
              </a:tblGrid>
              <a:tr h="228987">
                <a:tc>
                  <a:txBody>
                    <a:bodyPr/>
                    <a:lstStyle/>
                    <a:p>
                      <a:pPr>
                        <a:buNone/>
                      </a:pPr>
                      <a:r>
                        <a:rPr lang="en-IN" sz="1600" dirty="0">
                          <a:latin typeface="Tw Cen MT" panose="020B0602020104020603" pitchFamily="34" charset="0"/>
                        </a:rPr>
                        <a:t>Column</a:t>
                      </a:r>
                    </a:p>
                  </a:txBody>
                  <a:tcPr anchor="ctr"/>
                </a:tc>
                <a:tc>
                  <a:txBody>
                    <a:bodyPr/>
                    <a:lstStyle/>
                    <a:p>
                      <a:pPr>
                        <a:buNone/>
                      </a:pPr>
                      <a:r>
                        <a:rPr lang="en-IN" sz="1600">
                          <a:latin typeface="Tw Cen MT" panose="020B0602020104020603" pitchFamily="34" charset="0"/>
                        </a:rPr>
                        <a:t>Description</a:t>
                      </a:r>
                    </a:p>
                  </a:txBody>
                  <a:tcPr anchor="ctr"/>
                </a:tc>
                <a:extLst>
                  <a:ext uri="{0D108BD9-81ED-4DB2-BD59-A6C34878D82A}">
                    <a16:rowId xmlns:a16="http://schemas.microsoft.com/office/drawing/2014/main" val="3431852208"/>
                  </a:ext>
                </a:extLst>
              </a:tr>
              <a:tr h="296478">
                <a:tc>
                  <a:txBody>
                    <a:bodyPr/>
                    <a:lstStyle/>
                    <a:p>
                      <a:pPr>
                        <a:buNone/>
                      </a:pPr>
                      <a:r>
                        <a:rPr lang="en-IN" sz="1600">
                          <a:latin typeface="Tw Cen MT" panose="020B0602020104020603" pitchFamily="34" charset="0"/>
                        </a:rPr>
                        <a:t>product_id</a:t>
                      </a:r>
                    </a:p>
                  </a:txBody>
                  <a:tcPr anchor="ctr"/>
                </a:tc>
                <a:tc>
                  <a:txBody>
                    <a:bodyPr/>
                    <a:lstStyle/>
                    <a:p>
                      <a:pPr>
                        <a:buNone/>
                      </a:pPr>
                      <a:r>
                        <a:rPr lang="en-US" sz="1600">
                          <a:latin typeface="Tw Cen MT" panose="020B0602020104020603" pitchFamily="34" charset="0"/>
                        </a:rPr>
                        <a:t>Unique identifier for each product</a:t>
                      </a:r>
                    </a:p>
                  </a:txBody>
                  <a:tcPr anchor="ctr"/>
                </a:tc>
                <a:extLst>
                  <a:ext uri="{0D108BD9-81ED-4DB2-BD59-A6C34878D82A}">
                    <a16:rowId xmlns:a16="http://schemas.microsoft.com/office/drawing/2014/main" val="1564308472"/>
                  </a:ext>
                </a:extLst>
              </a:tr>
              <a:tr h="584496">
                <a:tc>
                  <a:txBody>
                    <a:bodyPr/>
                    <a:lstStyle/>
                    <a:p>
                      <a:pPr>
                        <a:buNone/>
                      </a:pPr>
                      <a:r>
                        <a:rPr lang="en-IN" sz="1600">
                          <a:latin typeface="Tw Cen MT" panose="020B0602020104020603" pitchFamily="34" charset="0"/>
                        </a:rPr>
                        <a:t>product_category</a:t>
                      </a:r>
                    </a:p>
                  </a:txBody>
                  <a:tcPr anchor="ctr"/>
                </a:tc>
                <a:tc>
                  <a:txBody>
                    <a:bodyPr/>
                    <a:lstStyle/>
                    <a:p>
                      <a:pPr>
                        <a:buNone/>
                      </a:pPr>
                      <a:r>
                        <a:rPr lang="en-US" sz="1600">
                          <a:latin typeface="Tw Cen MT" panose="020B0602020104020603" pitchFamily="34" charset="0"/>
                        </a:rPr>
                        <a:t>Category to which the product belongs</a:t>
                      </a:r>
                    </a:p>
                  </a:txBody>
                  <a:tcPr anchor="ctr"/>
                </a:tc>
                <a:extLst>
                  <a:ext uri="{0D108BD9-81ED-4DB2-BD59-A6C34878D82A}">
                    <a16:rowId xmlns:a16="http://schemas.microsoft.com/office/drawing/2014/main" val="4272694159"/>
                  </a:ext>
                </a:extLst>
              </a:tr>
              <a:tr h="584496">
                <a:tc>
                  <a:txBody>
                    <a:bodyPr/>
                    <a:lstStyle/>
                    <a:p>
                      <a:pPr>
                        <a:buNone/>
                      </a:pPr>
                      <a:r>
                        <a:rPr lang="en-IN" sz="1600">
                          <a:latin typeface="Tw Cen MT" panose="020B0602020104020603" pitchFamily="34" charset="0"/>
                        </a:rPr>
                        <a:t>product_name_length</a:t>
                      </a:r>
                    </a:p>
                  </a:txBody>
                  <a:tcPr anchor="ctr"/>
                </a:tc>
                <a:tc>
                  <a:txBody>
                    <a:bodyPr/>
                    <a:lstStyle/>
                    <a:p>
                      <a:pPr>
                        <a:buNone/>
                      </a:pPr>
                      <a:r>
                        <a:rPr lang="en-US" sz="1600">
                          <a:latin typeface="Tw Cen MT" panose="020B0602020104020603" pitchFamily="34" charset="0"/>
                        </a:rPr>
                        <a:t>Length of the product name (in characters)</a:t>
                      </a:r>
                    </a:p>
                  </a:txBody>
                  <a:tcPr anchor="ctr"/>
                </a:tc>
                <a:extLst>
                  <a:ext uri="{0D108BD9-81ED-4DB2-BD59-A6C34878D82A}">
                    <a16:rowId xmlns:a16="http://schemas.microsoft.com/office/drawing/2014/main" val="3517961196"/>
                  </a:ext>
                </a:extLst>
              </a:tr>
              <a:tr h="584496">
                <a:tc>
                  <a:txBody>
                    <a:bodyPr/>
                    <a:lstStyle/>
                    <a:p>
                      <a:pPr>
                        <a:buNone/>
                      </a:pPr>
                      <a:r>
                        <a:rPr lang="en-IN" sz="1600">
                          <a:latin typeface="Tw Cen MT" panose="020B0602020104020603" pitchFamily="34" charset="0"/>
                        </a:rPr>
                        <a:t>product_description_length</a:t>
                      </a:r>
                    </a:p>
                  </a:txBody>
                  <a:tcPr anchor="ctr"/>
                </a:tc>
                <a:tc>
                  <a:txBody>
                    <a:bodyPr/>
                    <a:lstStyle/>
                    <a:p>
                      <a:pPr>
                        <a:buNone/>
                      </a:pPr>
                      <a:r>
                        <a:rPr lang="en-US" sz="1600" dirty="0">
                          <a:latin typeface="Tw Cen MT" panose="020B0602020104020603" pitchFamily="34" charset="0"/>
                        </a:rPr>
                        <a:t>Length of the product description (in characters)</a:t>
                      </a:r>
                    </a:p>
                  </a:txBody>
                  <a:tcPr anchor="ctr"/>
                </a:tc>
                <a:extLst>
                  <a:ext uri="{0D108BD9-81ED-4DB2-BD59-A6C34878D82A}">
                    <a16:rowId xmlns:a16="http://schemas.microsoft.com/office/drawing/2014/main" val="2382599913"/>
                  </a:ext>
                </a:extLst>
              </a:tr>
              <a:tr h="584496">
                <a:tc>
                  <a:txBody>
                    <a:bodyPr/>
                    <a:lstStyle/>
                    <a:p>
                      <a:pPr>
                        <a:buNone/>
                      </a:pPr>
                      <a:r>
                        <a:rPr lang="en-IN" sz="1600">
                          <a:latin typeface="Tw Cen MT" panose="020B0602020104020603" pitchFamily="34" charset="0"/>
                        </a:rPr>
                        <a:t>product_photos_qty</a:t>
                      </a:r>
                    </a:p>
                  </a:txBody>
                  <a:tcPr anchor="ctr"/>
                </a:tc>
                <a:tc>
                  <a:txBody>
                    <a:bodyPr/>
                    <a:lstStyle/>
                    <a:p>
                      <a:pPr>
                        <a:buNone/>
                      </a:pPr>
                      <a:r>
                        <a:rPr lang="en-US" sz="1600">
                          <a:latin typeface="Tw Cen MT" panose="020B0602020104020603" pitchFamily="34" charset="0"/>
                        </a:rPr>
                        <a:t>Number of photos available for the product</a:t>
                      </a:r>
                    </a:p>
                  </a:txBody>
                  <a:tcPr anchor="ctr"/>
                </a:tc>
                <a:extLst>
                  <a:ext uri="{0D108BD9-81ED-4DB2-BD59-A6C34878D82A}">
                    <a16:rowId xmlns:a16="http://schemas.microsoft.com/office/drawing/2014/main" val="2893533099"/>
                  </a:ext>
                </a:extLst>
              </a:tr>
              <a:tr h="374283">
                <a:tc>
                  <a:txBody>
                    <a:bodyPr/>
                    <a:lstStyle/>
                    <a:p>
                      <a:pPr>
                        <a:buNone/>
                      </a:pPr>
                      <a:r>
                        <a:rPr lang="en-IN" sz="1600">
                          <a:latin typeface="Tw Cen MT" panose="020B0602020104020603" pitchFamily="34" charset="0"/>
                        </a:rPr>
                        <a:t>product_weight_g</a:t>
                      </a:r>
                    </a:p>
                  </a:txBody>
                  <a:tcPr anchor="ctr"/>
                </a:tc>
                <a:tc>
                  <a:txBody>
                    <a:bodyPr/>
                    <a:lstStyle/>
                    <a:p>
                      <a:pPr>
                        <a:buNone/>
                      </a:pPr>
                      <a:r>
                        <a:rPr lang="en-US" sz="1600">
                          <a:latin typeface="Tw Cen MT" panose="020B0602020104020603" pitchFamily="34" charset="0"/>
                        </a:rPr>
                        <a:t>Weight of the product in grams</a:t>
                      </a:r>
                    </a:p>
                  </a:txBody>
                  <a:tcPr anchor="ctr"/>
                </a:tc>
                <a:extLst>
                  <a:ext uri="{0D108BD9-81ED-4DB2-BD59-A6C34878D82A}">
                    <a16:rowId xmlns:a16="http://schemas.microsoft.com/office/drawing/2014/main" val="311476107"/>
                  </a:ext>
                </a:extLst>
              </a:tr>
              <a:tr h="584496">
                <a:tc>
                  <a:txBody>
                    <a:bodyPr/>
                    <a:lstStyle/>
                    <a:p>
                      <a:pPr>
                        <a:buNone/>
                      </a:pPr>
                      <a:r>
                        <a:rPr lang="en-IN" sz="1600">
                          <a:latin typeface="Tw Cen MT" panose="020B0602020104020603" pitchFamily="34" charset="0"/>
                        </a:rPr>
                        <a:t>product_length_cm</a:t>
                      </a:r>
                    </a:p>
                  </a:txBody>
                  <a:tcPr anchor="ctr"/>
                </a:tc>
                <a:tc>
                  <a:txBody>
                    <a:bodyPr/>
                    <a:lstStyle/>
                    <a:p>
                      <a:pPr>
                        <a:buNone/>
                      </a:pPr>
                      <a:r>
                        <a:rPr lang="en-US" sz="1600">
                          <a:latin typeface="Tw Cen MT" panose="020B0602020104020603" pitchFamily="34" charset="0"/>
                        </a:rPr>
                        <a:t>Length of the product in centimeters</a:t>
                      </a:r>
                    </a:p>
                  </a:txBody>
                  <a:tcPr anchor="ctr"/>
                </a:tc>
                <a:extLst>
                  <a:ext uri="{0D108BD9-81ED-4DB2-BD59-A6C34878D82A}">
                    <a16:rowId xmlns:a16="http://schemas.microsoft.com/office/drawing/2014/main" val="2652803383"/>
                  </a:ext>
                </a:extLst>
              </a:tr>
              <a:tr h="584496">
                <a:tc>
                  <a:txBody>
                    <a:bodyPr/>
                    <a:lstStyle/>
                    <a:p>
                      <a:pPr>
                        <a:buNone/>
                      </a:pPr>
                      <a:r>
                        <a:rPr lang="en-IN" sz="1600">
                          <a:latin typeface="Tw Cen MT" panose="020B0602020104020603" pitchFamily="34" charset="0"/>
                        </a:rPr>
                        <a:t>product_height_cm</a:t>
                      </a:r>
                    </a:p>
                  </a:txBody>
                  <a:tcPr anchor="ctr"/>
                </a:tc>
                <a:tc>
                  <a:txBody>
                    <a:bodyPr/>
                    <a:lstStyle/>
                    <a:p>
                      <a:pPr>
                        <a:buNone/>
                      </a:pPr>
                      <a:r>
                        <a:rPr lang="en-US" sz="1600">
                          <a:latin typeface="Tw Cen MT" panose="020B0602020104020603" pitchFamily="34" charset="0"/>
                        </a:rPr>
                        <a:t>Height of the product in centimeters</a:t>
                      </a:r>
                    </a:p>
                  </a:txBody>
                  <a:tcPr anchor="ctr"/>
                </a:tc>
                <a:extLst>
                  <a:ext uri="{0D108BD9-81ED-4DB2-BD59-A6C34878D82A}">
                    <a16:rowId xmlns:a16="http://schemas.microsoft.com/office/drawing/2014/main" val="3635218958"/>
                  </a:ext>
                </a:extLst>
              </a:tr>
              <a:tr h="584496">
                <a:tc>
                  <a:txBody>
                    <a:bodyPr/>
                    <a:lstStyle/>
                    <a:p>
                      <a:pPr>
                        <a:buNone/>
                      </a:pPr>
                      <a:r>
                        <a:rPr lang="en-IN" sz="1600" dirty="0" err="1">
                          <a:latin typeface="Tw Cen MT" panose="020B0602020104020603" pitchFamily="34" charset="0"/>
                        </a:rPr>
                        <a:t>product_width_cm</a:t>
                      </a:r>
                      <a:endParaRPr lang="en-IN" sz="1600" dirty="0">
                        <a:latin typeface="Tw Cen MT" panose="020B0602020104020603" pitchFamily="34" charset="0"/>
                      </a:endParaRPr>
                    </a:p>
                  </a:txBody>
                  <a:tcPr anchor="ctr"/>
                </a:tc>
                <a:tc>
                  <a:txBody>
                    <a:bodyPr/>
                    <a:lstStyle/>
                    <a:p>
                      <a:pPr>
                        <a:buNone/>
                      </a:pPr>
                      <a:r>
                        <a:rPr lang="en-US" sz="1600" dirty="0">
                          <a:latin typeface="Tw Cen MT" panose="020B0602020104020603" pitchFamily="34" charset="0"/>
                        </a:rPr>
                        <a:t>Width of the product in centimeters</a:t>
                      </a:r>
                    </a:p>
                  </a:txBody>
                  <a:tcPr anchor="ctr"/>
                </a:tc>
                <a:extLst>
                  <a:ext uri="{0D108BD9-81ED-4DB2-BD59-A6C34878D82A}">
                    <a16:rowId xmlns:a16="http://schemas.microsoft.com/office/drawing/2014/main" val="2120514080"/>
                  </a:ext>
                </a:extLst>
              </a:tr>
            </a:tbl>
          </a:graphicData>
        </a:graphic>
      </p:graphicFrame>
      <p:sp>
        <p:nvSpPr>
          <p:cNvPr id="5" name="Text Placeholder 4">
            <a:extLst>
              <a:ext uri="{FF2B5EF4-FFF2-40B4-BE49-F238E27FC236}">
                <a16:creationId xmlns:a16="http://schemas.microsoft.com/office/drawing/2014/main" id="{8CADECD3-3931-A625-0804-BC490AD339F7}"/>
              </a:ext>
            </a:extLst>
          </p:cNvPr>
          <p:cNvSpPr>
            <a:spLocks noGrp="1"/>
          </p:cNvSpPr>
          <p:nvPr>
            <p:ph type="body" sz="quarter" idx="3"/>
          </p:nvPr>
        </p:nvSpPr>
        <p:spPr>
          <a:xfrm>
            <a:off x="7402285" y="685801"/>
            <a:ext cx="4441371" cy="522513"/>
          </a:xfrm>
        </p:spPr>
        <p:txBody>
          <a:bodyPr>
            <a:normAutofit/>
          </a:bodyPr>
          <a:lstStyle/>
          <a:p>
            <a:r>
              <a:rPr lang="en-IN" dirty="0"/>
              <a:t>🏪8.Table : Sellers</a:t>
            </a:r>
          </a:p>
        </p:txBody>
      </p:sp>
      <p:graphicFrame>
        <p:nvGraphicFramePr>
          <p:cNvPr id="8" name="Content Placeholder 7">
            <a:extLst>
              <a:ext uri="{FF2B5EF4-FFF2-40B4-BE49-F238E27FC236}">
                <a16:creationId xmlns:a16="http://schemas.microsoft.com/office/drawing/2014/main" id="{39116BAC-FCDF-0618-50EC-02BDB30D3EDB}"/>
              </a:ext>
            </a:extLst>
          </p:cNvPr>
          <p:cNvGraphicFramePr>
            <a:graphicFrameLocks noGrp="1"/>
          </p:cNvGraphicFramePr>
          <p:nvPr>
            <p:ph sz="quarter" idx="4"/>
            <p:extLst>
              <p:ext uri="{D42A27DB-BD31-4B8C-83A1-F6EECF244321}">
                <p14:modId xmlns:p14="http://schemas.microsoft.com/office/powerpoint/2010/main" val="3303188427"/>
              </p:ext>
            </p:extLst>
          </p:nvPr>
        </p:nvGraphicFramePr>
        <p:xfrm>
          <a:off x="7402286" y="1349443"/>
          <a:ext cx="4517572" cy="5136312"/>
        </p:xfrm>
        <a:graphic>
          <a:graphicData uri="http://schemas.openxmlformats.org/drawingml/2006/table">
            <a:tbl>
              <a:tblPr firstRow="1" bandRow="1">
                <a:tableStyleId>{5C22544A-7EE6-4342-B048-85BDC9FD1C3A}</a:tableStyleId>
              </a:tblPr>
              <a:tblGrid>
                <a:gridCol w="2258786">
                  <a:extLst>
                    <a:ext uri="{9D8B030D-6E8A-4147-A177-3AD203B41FA5}">
                      <a16:colId xmlns:a16="http://schemas.microsoft.com/office/drawing/2014/main" val="3547701940"/>
                    </a:ext>
                  </a:extLst>
                </a:gridCol>
                <a:gridCol w="2258786">
                  <a:extLst>
                    <a:ext uri="{9D8B030D-6E8A-4147-A177-3AD203B41FA5}">
                      <a16:colId xmlns:a16="http://schemas.microsoft.com/office/drawing/2014/main" val="77309558"/>
                    </a:ext>
                  </a:extLst>
                </a:gridCol>
              </a:tblGrid>
              <a:tr h="649828">
                <a:tc>
                  <a:txBody>
                    <a:bodyPr/>
                    <a:lstStyle/>
                    <a:p>
                      <a:pPr>
                        <a:buNone/>
                      </a:pPr>
                      <a:r>
                        <a:rPr lang="en-IN" dirty="0">
                          <a:latin typeface="Tw Cen MT" panose="020B0602020104020603" pitchFamily="34" charset="0"/>
                        </a:rPr>
                        <a:t>Column</a:t>
                      </a:r>
                    </a:p>
                  </a:txBody>
                  <a:tcPr anchor="ctr"/>
                </a:tc>
                <a:tc>
                  <a:txBody>
                    <a:bodyPr/>
                    <a:lstStyle/>
                    <a:p>
                      <a:pPr>
                        <a:buNone/>
                      </a:pPr>
                      <a:r>
                        <a:rPr lang="en-IN">
                          <a:latin typeface="Tw Cen MT" panose="020B0602020104020603" pitchFamily="34" charset="0"/>
                        </a:rPr>
                        <a:t>Description</a:t>
                      </a:r>
                    </a:p>
                  </a:txBody>
                  <a:tcPr anchor="ctr"/>
                </a:tc>
                <a:extLst>
                  <a:ext uri="{0D108BD9-81ED-4DB2-BD59-A6C34878D82A}">
                    <a16:rowId xmlns:a16="http://schemas.microsoft.com/office/drawing/2014/main" val="1634969242"/>
                  </a:ext>
                </a:extLst>
              </a:tr>
              <a:tr h="1121621">
                <a:tc>
                  <a:txBody>
                    <a:bodyPr/>
                    <a:lstStyle/>
                    <a:p>
                      <a:pPr>
                        <a:buNone/>
                      </a:pPr>
                      <a:r>
                        <a:rPr lang="en-IN" dirty="0" err="1">
                          <a:latin typeface="Tw Cen MT" panose="020B0602020104020603" pitchFamily="34" charset="0"/>
                        </a:rPr>
                        <a:t>seller_id</a:t>
                      </a:r>
                      <a:endParaRPr lang="en-IN" dirty="0">
                        <a:latin typeface="Tw Cen MT" panose="020B0602020104020603" pitchFamily="34" charset="0"/>
                      </a:endParaRPr>
                    </a:p>
                  </a:txBody>
                  <a:tcPr anchor="ctr"/>
                </a:tc>
                <a:tc>
                  <a:txBody>
                    <a:bodyPr/>
                    <a:lstStyle/>
                    <a:p>
                      <a:pPr>
                        <a:buNone/>
                      </a:pPr>
                      <a:r>
                        <a:rPr lang="en-US">
                          <a:latin typeface="Tw Cen MT" panose="020B0602020104020603" pitchFamily="34" charset="0"/>
                        </a:rPr>
                        <a:t>Unique identifier for each seller</a:t>
                      </a:r>
                    </a:p>
                  </a:txBody>
                  <a:tcPr anchor="ctr"/>
                </a:tc>
                <a:extLst>
                  <a:ext uri="{0D108BD9-81ED-4DB2-BD59-A6C34878D82A}">
                    <a16:rowId xmlns:a16="http://schemas.microsoft.com/office/drawing/2014/main" val="2143514627"/>
                  </a:ext>
                </a:extLst>
              </a:tr>
              <a:tr h="1121621">
                <a:tc>
                  <a:txBody>
                    <a:bodyPr/>
                    <a:lstStyle/>
                    <a:p>
                      <a:pPr>
                        <a:buNone/>
                      </a:pPr>
                      <a:r>
                        <a:rPr lang="en-IN" dirty="0" err="1">
                          <a:latin typeface="Tw Cen MT" panose="020B0602020104020603" pitchFamily="34" charset="0"/>
                        </a:rPr>
                        <a:t>seller_zip_code_prefix</a:t>
                      </a:r>
                      <a:endParaRPr lang="en-IN" dirty="0">
                        <a:latin typeface="Tw Cen MT" panose="020B0602020104020603" pitchFamily="34" charset="0"/>
                      </a:endParaRPr>
                    </a:p>
                  </a:txBody>
                  <a:tcPr anchor="ctr"/>
                </a:tc>
                <a:tc>
                  <a:txBody>
                    <a:bodyPr/>
                    <a:lstStyle/>
                    <a:p>
                      <a:pPr>
                        <a:buNone/>
                      </a:pPr>
                      <a:r>
                        <a:rPr lang="en-US">
                          <a:latin typeface="Tw Cen MT" panose="020B0602020104020603" pitchFamily="34" charset="0"/>
                        </a:rPr>
                        <a:t>ZIP code prefix of the seller’s location</a:t>
                      </a:r>
                    </a:p>
                  </a:txBody>
                  <a:tcPr anchor="ctr"/>
                </a:tc>
                <a:extLst>
                  <a:ext uri="{0D108BD9-81ED-4DB2-BD59-A6C34878D82A}">
                    <a16:rowId xmlns:a16="http://schemas.microsoft.com/office/drawing/2014/main" val="1421793932"/>
                  </a:ext>
                </a:extLst>
              </a:tr>
              <a:tr h="1121621">
                <a:tc>
                  <a:txBody>
                    <a:bodyPr/>
                    <a:lstStyle/>
                    <a:p>
                      <a:pPr>
                        <a:buNone/>
                      </a:pPr>
                      <a:r>
                        <a:rPr lang="en-IN">
                          <a:latin typeface="Tw Cen MT" panose="020B0602020104020603" pitchFamily="34" charset="0"/>
                        </a:rPr>
                        <a:t>seller_city</a:t>
                      </a:r>
                    </a:p>
                  </a:txBody>
                  <a:tcPr anchor="ctr"/>
                </a:tc>
                <a:tc>
                  <a:txBody>
                    <a:bodyPr/>
                    <a:lstStyle/>
                    <a:p>
                      <a:pPr>
                        <a:buNone/>
                      </a:pPr>
                      <a:r>
                        <a:rPr lang="en-US">
                          <a:latin typeface="Tw Cen MT" panose="020B0602020104020603" pitchFamily="34" charset="0"/>
                        </a:rPr>
                        <a:t>City where the seller is located</a:t>
                      </a:r>
                    </a:p>
                  </a:txBody>
                  <a:tcPr anchor="ctr"/>
                </a:tc>
                <a:extLst>
                  <a:ext uri="{0D108BD9-81ED-4DB2-BD59-A6C34878D82A}">
                    <a16:rowId xmlns:a16="http://schemas.microsoft.com/office/drawing/2014/main" val="231691849"/>
                  </a:ext>
                </a:extLst>
              </a:tr>
              <a:tr h="1121621">
                <a:tc>
                  <a:txBody>
                    <a:bodyPr/>
                    <a:lstStyle/>
                    <a:p>
                      <a:pPr>
                        <a:buNone/>
                      </a:pPr>
                      <a:r>
                        <a:rPr lang="en-IN" dirty="0" err="1">
                          <a:latin typeface="Tw Cen MT" panose="020B0602020104020603" pitchFamily="34" charset="0"/>
                        </a:rPr>
                        <a:t>seller_state</a:t>
                      </a:r>
                      <a:endParaRPr lang="en-IN" dirty="0">
                        <a:latin typeface="Tw Cen MT" panose="020B0602020104020603" pitchFamily="34" charset="0"/>
                      </a:endParaRPr>
                    </a:p>
                  </a:txBody>
                  <a:tcPr anchor="ctr"/>
                </a:tc>
                <a:tc>
                  <a:txBody>
                    <a:bodyPr/>
                    <a:lstStyle/>
                    <a:p>
                      <a:pPr>
                        <a:buNone/>
                      </a:pPr>
                      <a:r>
                        <a:rPr lang="en-US" dirty="0">
                          <a:latin typeface="Tw Cen MT" panose="020B0602020104020603" pitchFamily="34" charset="0"/>
                        </a:rPr>
                        <a:t>State where the seller is located</a:t>
                      </a:r>
                    </a:p>
                  </a:txBody>
                  <a:tcPr anchor="ctr"/>
                </a:tc>
                <a:extLst>
                  <a:ext uri="{0D108BD9-81ED-4DB2-BD59-A6C34878D82A}">
                    <a16:rowId xmlns:a16="http://schemas.microsoft.com/office/drawing/2014/main" val="387102473"/>
                  </a:ext>
                </a:extLst>
              </a:tr>
            </a:tbl>
          </a:graphicData>
        </a:graphic>
      </p:graphicFrame>
    </p:spTree>
    <p:extLst>
      <p:ext uri="{BB962C8B-B14F-4D97-AF65-F5344CB8AC3E}">
        <p14:creationId xmlns:p14="http://schemas.microsoft.com/office/powerpoint/2010/main" val="13161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B77A-6685-2FA1-9EDD-182BAD984B98}"/>
              </a:ext>
            </a:extLst>
          </p:cNvPr>
          <p:cNvSpPr>
            <a:spLocks noGrp="1"/>
          </p:cNvSpPr>
          <p:nvPr>
            <p:ph type="title"/>
          </p:nvPr>
        </p:nvSpPr>
        <p:spPr>
          <a:xfrm>
            <a:off x="163286" y="76200"/>
            <a:ext cx="11190514" cy="936172"/>
          </a:xfrm>
        </p:spPr>
        <p:txBody>
          <a:bodyPr>
            <a:normAutofit/>
          </a:bodyPr>
          <a:lstStyle/>
          <a:p>
            <a:r>
              <a:rPr lang="en-IN" b="1" dirty="0">
                <a:latin typeface="Agency FB" panose="020B0503020202020204" pitchFamily="34" charset="0"/>
              </a:rPr>
              <a:t>👤 </a:t>
            </a:r>
            <a:r>
              <a:rPr lang="en-US" b="1" dirty="0">
                <a:latin typeface="Agency FB" panose="020B0503020202020204" pitchFamily="34" charset="0"/>
              </a:rPr>
              <a:t>1. Customer Analytics:</a:t>
            </a:r>
            <a:endParaRPr lang="en-IN" b="1" dirty="0">
              <a:latin typeface="Agency FB" panose="020B0503020202020204" pitchFamily="34" charset="0"/>
            </a:endParaRPr>
          </a:p>
        </p:txBody>
      </p:sp>
      <p:sp>
        <p:nvSpPr>
          <p:cNvPr id="4" name="Rectangle 1">
            <a:extLst>
              <a:ext uri="{FF2B5EF4-FFF2-40B4-BE49-F238E27FC236}">
                <a16:creationId xmlns:a16="http://schemas.microsoft.com/office/drawing/2014/main" id="{C70837B9-2D52-6108-50C4-C6BA18F6AF60}"/>
              </a:ext>
            </a:extLst>
          </p:cNvPr>
          <p:cNvSpPr>
            <a:spLocks noGrp="1" noChangeArrowheads="1"/>
          </p:cNvSpPr>
          <p:nvPr>
            <p:ph idx="1"/>
          </p:nvPr>
        </p:nvSpPr>
        <p:spPr bwMode="auto">
          <a:xfrm>
            <a:off x="413657" y="1194459"/>
            <a:ext cx="1046117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What is the total number of unique customers?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How many customers have more than one account?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are the top 10 states with the highest number of customers?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are the top 10 cities with the highest number of customers?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1"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Which customer has placed the highest number of orders?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2400" b="1"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Map the number of customers and sellers per city.</a:t>
            </a:r>
          </a:p>
        </p:txBody>
      </p:sp>
    </p:spTree>
    <p:extLst>
      <p:ext uri="{BB962C8B-B14F-4D97-AF65-F5344CB8AC3E}">
        <p14:creationId xmlns:p14="http://schemas.microsoft.com/office/powerpoint/2010/main" val="348207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AF95-365E-06F9-A76E-27B18A9EAFBA}"/>
              </a:ext>
            </a:extLst>
          </p:cNvPr>
          <p:cNvSpPr>
            <a:spLocks noGrp="1"/>
          </p:cNvSpPr>
          <p:nvPr>
            <p:ph type="title"/>
          </p:nvPr>
        </p:nvSpPr>
        <p:spPr>
          <a:xfrm>
            <a:off x="304801" y="239487"/>
            <a:ext cx="11451770" cy="751116"/>
          </a:xfrm>
          <a:solidFill>
            <a:schemeClr val="bg1"/>
          </a:solidFill>
        </p:spPr>
        <p:txBody>
          <a:bodyPr/>
          <a:lstStyle/>
          <a:p>
            <a:r>
              <a:rPr lang="en-US" b="1" dirty="0">
                <a:solidFill>
                  <a:srgbClr val="FFC000"/>
                </a:solidFill>
                <a:latin typeface="Agency FB" panose="020B0503020202020204" pitchFamily="34" charset="0"/>
              </a:rPr>
              <a:t>1. Customer Analytics</a:t>
            </a:r>
            <a:endParaRPr lang="en-IN" b="1" dirty="0">
              <a:solidFill>
                <a:srgbClr val="FFC000"/>
              </a:solidFill>
              <a:latin typeface="Agency FB" panose="020B0503020202020204" pitchFamily="34" charset="0"/>
            </a:endParaRPr>
          </a:p>
        </p:txBody>
      </p:sp>
      <p:sp>
        <p:nvSpPr>
          <p:cNvPr id="3" name="Text Placeholder 2">
            <a:extLst>
              <a:ext uri="{FF2B5EF4-FFF2-40B4-BE49-F238E27FC236}">
                <a16:creationId xmlns:a16="http://schemas.microsoft.com/office/drawing/2014/main" id="{E06043C6-0A4A-C39C-C17C-1E1B88ABF210}"/>
              </a:ext>
            </a:extLst>
          </p:cNvPr>
          <p:cNvSpPr>
            <a:spLocks noGrp="1"/>
          </p:cNvSpPr>
          <p:nvPr>
            <p:ph type="body" idx="1"/>
          </p:nvPr>
        </p:nvSpPr>
        <p:spPr>
          <a:xfrm>
            <a:off x="304801" y="1240971"/>
            <a:ext cx="5692775" cy="1164772"/>
          </a:xfrm>
        </p:spPr>
        <p:txBody>
          <a:bodyPr>
            <a:normAutofit fontScale="92500" lnSpcReduction="20000"/>
          </a:bodyPr>
          <a:lstStyle/>
          <a:p>
            <a:r>
              <a:rPr lang="en-US" dirty="0">
                <a:latin typeface="Tw Cen MT" panose="020B0602020104020603" pitchFamily="34" charset="0"/>
              </a:rPr>
              <a:t>1.Objective : </a:t>
            </a:r>
            <a:r>
              <a:rPr lang="en-US" dirty="0">
                <a:solidFill>
                  <a:schemeClr val="accent3"/>
                </a:solidFill>
                <a:latin typeface="Tw Cen MT" panose="020B0602020104020603" pitchFamily="34" charset="0"/>
              </a:rPr>
              <a:t>To understand the size of customer base.</a:t>
            </a:r>
          </a:p>
          <a:p>
            <a:r>
              <a:rPr lang="en-US" dirty="0">
                <a:latin typeface="Tw Cen MT" panose="020B0602020104020603" pitchFamily="34" charset="0"/>
              </a:rPr>
              <a:t>Insight : </a:t>
            </a:r>
            <a:r>
              <a:rPr lang="en-US" dirty="0">
                <a:solidFill>
                  <a:schemeClr val="accent3"/>
                </a:solidFill>
                <a:latin typeface="Tw Cen MT" panose="020B0602020104020603" pitchFamily="34" charset="0"/>
              </a:rPr>
              <a:t>There are total </a:t>
            </a:r>
            <a:r>
              <a:rPr lang="en-US" dirty="0">
                <a:solidFill>
                  <a:srgbClr val="FFFF00"/>
                </a:solidFill>
                <a:latin typeface="Tw Cen MT" panose="020B0602020104020603" pitchFamily="34" charset="0"/>
              </a:rPr>
              <a:t>96096 customers</a:t>
            </a:r>
            <a:endParaRPr lang="en-IN" dirty="0">
              <a:solidFill>
                <a:srgbClr val="FFFF00"/>
              </a:solidFill>
              <a:latin typeface="Tw Cen MT" panose="020B0602020104020603" pitchFamily="34" charset="0"/>
            </a:endParaRPr>
          </a:p>
        </p:txBody>
      </p:sp>
      <p:pic>
        <p:nvPicPr>
          <p:cNvPr id="8" name="Content Placeholder 7">
            <a:extLst>
              <a:ext uri="{FF2B5EF4-FFF2-40B4-BE49-F238E27FC236}">
                <a16:creationId xmlns:a16="http://schemas.microsoft.com/office/drawing/2014/main" id="{36102564-CFEE-327F-B21D-B2DE3F64B2BB}"/>
              </a:ext>
            </a:extLst>
          </p:cNvPr>
          <p:cNvPicPr>
            <a:picLocks noGrp="1" noChangeAspect="1"/>
          </p:cNvPicPr>
          <p:nvPr>
            <p:ph sz="half" idx="2"/>
          </p:nvPr>
        </p:nvPicPr>
        <p:blipFill>
          <a:blip r:embed="rId2"/>
          <a:stretch>
            <a:fillRect/>
          </a:stretch>
        </p:blipFill>
        <p:spPr>
          <a:xfrm>
            <a:off x="304800" y="2645227"/>
            <a:ext cx="5692775" cy="3701146"/>
          </a:xfrm>
          <a:prstGeom prst="rect">
            <a:avLst/>
          </a:prstGeom>
        </p:spPr>
      </p:pic>
      <p:sp>
        <p:nvSpPr>
          <p:cNvPr id="5" name="Text Placeholder 4">
            <a:extLst>
              <a:ext uri="{FF2B5EF4-FFF2-40B4-BE49-F238E27FC236}">
                <a16:creationId xmlns:a16="http://schemas.microsoft.com/office/drawing/2014/main" id="{D37F6E2A-2E83-E593-4A7B-5C1F4F7431DB}"/>
              </a:ext>
            </a:extLst>
          </p:cNvPr>
          <p:cNvSpPr>
            <a:spLocks noGrp="1"/>
          </p:cNvSpPr>
          <p:nvPr>
            <p:ph type="body" sz="quarter" idx="3"/>
          </p:nvPr>
        </p:nvSpPr>
        <p:spPr>
          <a:xfrm>
            <a:off x="6291942" y="1121229"/>
            <a:ext cx="5595257" cy="1284514"/>
          </a:xfrm>
        </p:spPr>
        <p:txBody>
          <a:bodyPr>
            <a:normAutofit fontScale="92500" lnSpcReduction="20000"/>
          </a:bodyPr>
          <a:lstStyle/>
          <a:p>
            <a:r>
              <a:rPr lang="en-US" dirty="0">
                <a:latin typeface="Tw Cen MT" panose="020B0602020104020603" pitchFamily="34" charset="0"/>
              </a:rPr>
              <a:t>2.Objective </a:t>
            </a:r>
            <a:r>
              <a:rPr lang="en-US" dirty="0">
                <a:solidFill>
                  <a:schemeClr val="accent3"/>
                </a:solidFill>
                <a:latin typeface="Tw Cen MT" panose="020B0602020104020603" pitchFamily="34" charset="0"/>
              </a:rPr>
              <a:t>: To ensure the data accuracy and integrity in customers records.</a:t>
            </a:r>
          </a:p>
          <a:p>
            <a:r>
              <a:rPr lang="en-US" dirty="0">
                <a:latin typeface="Tw Cen MT" panose="020B0602020104020603" pitchFamily="34" charset="0"/>
              </a:rPr>
              <a:t>Insight : </a:t>
            </a:r>
            <a:r>
              <a:rPr lang="en-US" dirty="0">
                <a:solidFill>
                  <a:schemeClr val="accent3"/>
                </a:solidFill>
                <a:latin typeface="Tw Cen MT" panose="020B0602020104020603" pitchFamily="34" charset="0"/>
              </a:rPr>
              <a:t>There are total 3345 total customers with multiple accounts</a:t>
            </a:r>
            <a:endParaRPr lang="en-IN" dirty="0">
              <a:solidFill>
                <a:schemeClr val="accent3"/>
              </a:solidFill>
              <a:latin typeface="Tw Cen MT" panose="020B0602020104020603" pitchFamily="34" charset="0"/>
            </a:endParaRPr>
          </a:p>
        </p:txBody>
      </p:sp>
      <p:pic>
        <p:nvPicPr>
          <p:cNvPr id="14" name="Content Placeholder 13">
            <a:extLst>
              <a:ext uri="{FF2B5EF4-FFF2-40B4-BE49-F238E27FC236}">
                <a16:creationId xmlns:a16="http://schemas.microsoft.com/office/drawing/2014/main" id="{E85CC4F8-F59F-B37B-1878-2DCA993BECF7}"/>
              </a:ext>
            </a:extLst>
          </p:cNvPr>
          <p:cNvPicPr>
            <a:picLocks noGrp="1" noChangeAspect="1"/>
          </p:cNvPicPr>
          <p:nvPr>
            <p:ph sz="quarter" idx="4"/>
          </p:nvPr>
        </p:nvPicPr>
        <p:blipFill>
          <a:blip r:embed="rId3"/>
          <a:stretch>
            <a:fillRect/>
          </a:stretch>
        </p:blipFill>
        <p:spPr>
          <a:xfrm>
            <a:off x="6172199" y="2645227"/>
            <a:ext cx="5714999" cy="3701146"/>
          </a:xfrm>
          <a:prstGeom prst="rect">
            <a:avLst/>
          </a:prstGeom>
        </p:spPr>
      </p:pic>
    </p:spTree>
    <p:extLst>
      <p:ext uri="{BB962C8B-B14F-4D97-AF65-F5344CB8AC3E}">
        <p14:creationId xmlns:p14="http://schemas.microsoft.com/office/powerpoint/2010/main" val="2902113381"/>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3254</TotalTime>
  <Words>4328</Words>
  <Application>Microsoft Office PowerPoint</Application>
  <PresentationFormat>Widescreen</PresentationFormat>
  <Paragraphs>467</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Agency FB</vt:lpstr>
      <vt:lpstr>Arial</vt:lpstr>
      <vt:lpstr>Calibri</vt:lpstr>
      <vt:lpstr>Calibri Light</vt:lpstr>
      <vt:lpstr>Comic Sans MS</vt:lpstr>
      <vt:lpstr>Consolas</vt:lpstr>
      <vt:lpstr>Tw Cen MT</vt:lpstr>
      <vt:lpstr>Office Theme</vt:lpstr>
      <vt:lpstr>Target Sales Analysis </vt:lpstr>
      <vt:lpstr>🏢Introduction:</vt:lpstr>
      <vt:lpstr>🎯 Objective:</vt:lpstr>
      <vt:lpstr>🧩Dataset Overview:</vt:lpstr>
      <vt:lpstr>🧩Dataset Overview:</vt:lpstr>
      <vt:lpstr>🧩Dataset Overview:</vt:lpstr>
      <vt:lpstr>🧩Dataset Overview:</vt:lpstr>
      <vt:lpstr>👤 1. Customer Analytics:</vt:lpstr>
      <vt:lpstr>1. Customer Analytics</vt:lpstr>
      <vt:lpstr>1. Customer Analytics</vt:lpstr>
      <vt:lpstr>1. Customer Analytics</vt:lpstr>
      <vt:lpstr>1. Customer Analytics</vt:lpstr>
      <vt:lpstr>💰2. Sales and revenue Analysis.</vt:lpstr>
      <vt:lpstr>2. Sales and Revenue Analysis</vt:lpstr>
      <vt:lpstr>2. Sales and Revenue Analysis</vt:lpstr>
      <vt:lpstr>2. Sales and Revenue Analysis</vt:lpstr>
      <vt:lpstr>2. Sales and Revenue Analysis</vt:lpstr>
      <vt:lpstr>🚚 3. Order and Fulfillment Analysis</vt:lpstr>
      <vt:lpstr>3. Order and Fulfillment Analysis</vt:lpstr>
      <vt:lpstr>3. Order and Fulfillment Analysis</vt:lpstr>
      <vt:lpstr>3. Order and Fulfillment Analysis</vt:lpstr>
      <vt:lpstr>3. Order and Fulfillment Analysis</vt:lpstr>
      <vt:lpstr>3. Order and Fulfillment Analysis</vt:lpstr>
      <vt:lpstr>3. Order and Fulfillment Analysis</vt:lpstr>
      <vt:lpstr>3. Order and Fulfillment Analysis</vt:lpstr>
      <vt:lpstr>⭐ 4. Customer Review Analysis:</vt:lpstr>
      <vt:lpstr>4. Customer Review Analysis</vt:lpstr>
      <vt:lpstr>4. Customer Review Analytics</vt:lpstr>
      <vt:lpstr>💳 5. Payment and Transactions Analysis.</vt:lpstr>
      <vt:lpstr>5.  Payment and Transactions Analysis </vt:lpstr>
      <vt:lpstr>5 Payment and Transactions Analysis</vt:lpstr>
      <vt:lpstr>5. Payment and Transactions Analysis</vt:lpstr>
      <vt:lpstr>5. Payment and Transactions Analysis </vt:lpstr>
      <vt:lpstr>5. Payment and Transactions Analysis </vt:lpstr>
      <vt:lpstr>📦6. Product Performance:</vt:lpstr>
      <vt:lpstr>6. Product Performance:</vt:lpstr>
      <vt:lpstr>6. Product Performance:</vt:lpstr>
      <vt:lpstr>6. Product Performance:</vt:lpstr>
      <vt:lpstr>6. Product Performance:</vt:lpstr>
      <vt:lpstr>6. Product Performance:</vt:lpstr>
      <vt:lpstr>🏪 7.Sellers Insight:</vt:lpstr>
      <vt:lpstr>7.Sellers Insight:</vt:lpstr>
      <vt:lpstr>7.Sellers Insight:</vt:lpstr>
      <vt:lpstr>7.Sellers Insight:</vt:lpstr>
      <vt:lpstr>7.Sellers Insight:</vt:lpstr>
      <vt:lpstr>7.Sellers Insight:</vt:lpstr>
      <vt:lpstr>7.Sellers Insight</vt:lpstr>
      <vt:lpstr>PowerPoint Presentation</vt:lpstr>
      <vt:lpstr>PowerPoint Presentation</vt:lpstr>
      <vt:lpstr>PowerPoint Presentation</vt:lpstr>
      <vt:lpstr>PowerPoint Presentation</vt:lpstr>
      <vt:lpstr>Conclusion: The analysis of Target Corporation’s e-commerce sales (2016–2018) reveals a strong and growing retail performance driven by a few key product categories, regions, and customer behaviors:</vt:lpstr>
      <vt:lpstr>PowerPoint Presentation</vt:lpstr>
      <vt:lpstr>💡Recommendations to Boost Sales </vt:lpstr>
      <vt:lpstr>💡Recommendations to Boost Sales </vt:lpstr>
      <vt:lpstr>PowerPoint Presentation</vt:lpstr>
      <vt:lpstr>Conclusion: The analysis of Target Corporation’s e-commerce sales (2016–2018) reveals a strong and growing retail performance driven by a few key product categories, regions, and customer behaviors: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Sahil Kumar</dc:creator>
  <cp:lastModifiedBy>Sahil Kumar</cp:lastModifiedBy>
  <cp:revision>20</cp:revision>
  <dcterms:created xsi:type="dcterms:W3CDTF">2025-10-14T13:23:39Z</dcterms:created>
  <dcterms:modified xsi:type="dcterms:W3CDTF">2025-10-30T11:37:35Z</dcterms:modified>
</cp:coreProperties>
</file>